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ink/ink1.xml" ContentType="application/inkml+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79" r:id="rId6"/>
    <p:sldId id="257" r:id="rId7"/>
    <p:sldId id="276" r:id="rId8"/>
    <p:sldId id="278" r:id="rId9"/>
    <p:sldId id="280" r:id="rId10"/>
    <p:sldId id="264" r:id="rId11"/>
    <p:sldId id="265" r:id="rId12"/>
    <p:sldId id="260" r:id="rId13"/>
    <p:sldId id="281" r:id="rId14"/>
    <p:sldId id="261" r:id="rId15"/>
    <p:sldId id="263" r:id="rId16"/>
    <p:sldId id="273" r:id="rId17"/>
    <p:sldId id="282" r:id="rId18"/>
    <p:sldId id="283" r:id="rId19"/>
    <p:sldId id="259" r:id="rId20"/>
    <p:sldId id="258" r:id="rId21"/>
    <p:sldId id="277" r:id="rId22"/>
    <p:sldId id="267" r:id="rId23"/>
    <p:sldId id="266" r:id="rId24"/>
    <p:sldId id="284" r:id="rId25"/>
    <p:sldId id="285" r:id="rId26"/>
    <p:sldId id="272" r:id="rId27"/>
    <p:sldId id="286" r:id="rId28"/>
    <p:sldId id="287" r:id="rId29"/>
    <p:sldId id="270" r:id="rId30"/>
    <p:sldId id="271" r:id="rId31"/>
    <p:sldId id="275" r:id="rId32"/>
    <p:sldId id="274"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5CB58-9703-4006-8F57-A70B37175E1E}" v="1" dt="2025-01-27T18:23:07.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94660"/>
  </p:normalViewPr>
  <p:slideViewPr>
    <p:cSldViewPr snapToGrid="0">
      <p:cViewPr varScale="1">
        <p:scale>
          <a:sx n="86" d="100"/>
          <a:sy n="86" d="100"/>
        </p:scale>
        <p:origin x="1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AE35CB58-9703-4006-8F57-A70B37175E1E}"/>
    <pc:docChg chg="undo custSel modSld">
      <pc:chgData name="Danny Young" userId="cb0f4ce2-eb4f-479e-8e8f-3beb257e632f" providerId="ADAL" clId="{AE35CB58-9703-4006-8F57-A70B37175E1E}" dt="2025-01-27T21:01:20.100" v="11" actId="478"/>
      <pc:docMkLst>
        <pc:docMk/>
      </pc:docMkLst>
      <pc:sldChg chg="addSp delSp modSp mod">
        <pc:chgData name="Danny Young" userId="cb0f4ce2-eb4f-479e-8e8f-3beb257e632f" providerId="ADAL" clId="{AE35CB58-9703-4006-8F57-A70B37175E1E}" dt="2025-01-27T21:00:52.296" v="2" actId="27309"/>
        <pc:sldMkLst>
          <pc:docMk/>
          <pc:sldMk cId="677055908" sldId="256"/>
        </pc:sldMkLst>
        <pc:graphicFrameChg chg="add del modGraphic">
          <ac:chgData name="Danny Young" userId="cb0f4ce2-eb4f-479e-8e8f-3beb257e632f" providerId="ADAL" clId="{AE35CB58-9703-4006-8F57-A70B37175E1E}" dt="2025-01-27T21:00:52.296" v="2" actId="27309"/>
          <ac:graphicFrameMkLst>
            <pc:docMk/>
            <pc:sldMk cId="677055908" sldId="256"/>
            <ac:graphicFrameMk id="5" creationId="{FA165305-F2EB-5834-3359-F3E4A879387C}"/>
          </ac:graphicFrameMkLst>
        </pc:graphicFrameChg>
      </pc:sldChg>
      <pc:sldChg chg="addSp delSp mod">
        <pc:chgData name="Danny Young" userId="cb0f4ce2-eb4f-479e-8e8f-3beb257e632f" providerId="ADAL" clId="{AE35CB58-9703-4006-8F57-A70B37175E1E}" dt="2025-01-27T21:01:20.100" v="11" actId="478"/>
        <pc:sldMkLst>
          <pc:docMk/>
          <pc:sldMk cId="1741259694" sldId="258"/>
        </pc:sldMkLst>
        <pc:inkChg chg="add del">
          <ac:chgData name="Danny Young" userId="cb0f4ce2-eb4f-479e-8e8f-3beb257e632f" providerId="ADAL" clId="{AE35CB58-9703-4006-8F57-A70B37175E1E}" dt="2025-01-27T21:01:20.100" v="11" actId="478"/>
          <ac:inkMkLst>
            <pc:docMk/>
            <pc:sldMk cId="1741259694" sldId="258"/>
            <ac:inkMk id="2" creationId="{F3070966-2E63-E471-8801-514586AB3D80}"/>
          </ac:inkMkLst>
        </pc:inkChg>
      </pc:sldChg>
      <pc:sldChg chg="addSp delSp mod">
        <pc:chgData name="Danny Young" userId="cb0f4ce2-eb4f-479e-8e8f-3beb257e632f" providerId="ADAL" clId="{AE35CB58-9703-4006-8F57-A70B37175E1E}" dt="2025-01-27T21:01:17.275" v="10" actId="478"/>
        <pc:sldMkLst>
          <pc:docMk/>
          <pc:sldMk cId="652451683" sldId="259"/>
        </pc:sldMkLst>
        <pc:inkChg chg="add del">
          <ac:chgData name="Danny Young" userId="cb0f4ce2-eb4f-479e-8e8f-3beb257e632f" providerId="ADAL" clId="{AE35CB58-9703-4006-8F57-A70B37175E1E}" dt="2025-01-27T21:01:17.275" v="10" actId="478"/>
          <ac:inkMkLst>
            <pc:docMk/>
            <pc:sldMk cId="652451683" sldId="259"/>
            <ac:inkMk id="2" creationId="{F22DAA6F-CF8F-31C2-DB01-74BF7223EEEC}"/>
          </ac:inkMkLst>
        </pc:inkChg>
      </pc:sldChg>
      <pc:sldChg chg="addSp delSp modSp mod">
        <pc:chgData name="Danny Young" userId="cb0f4ce2-eb4f-479e-8e8f-3beb257e632f" providerId="ADAL" clId="{AE35CB58-9703-4006-8F57-A70B37175E1E}" dt="2025-01-27T21:01:06.035" v="7" actId="478"/>
        <pc:sldMkLst>
          <pc:docMk/>
          <pc:sldMk cId="3701054752" sldId="260"/>
        </pc:sldMkLst>
        <pc:inkChg chg="add del mod">
          <ac:chgData name="Danny Young" userId="cb0f4ce2-eb4f-479e-8e8f-3beb257e632f" providerId="ADAL" clId="{AE35CB58-9703-4006-8F57-A70B37175E1E}" dt="2025-01-27T21:01:06.035" v="7" actId="478"/>
          <ac:inkMkLst>
            <pc:docMk/>
            <pc:sldMk cId="3701054752" sldId="260"/>
            <ac:inkMk id="2" creationId="{52BA9E06-795A-68C8-B98D-1385D361FD59}"/>
          </ac:inkMkLst>
        </pc:inkChg>
      </pc:sldChg>
      <pc:sldChg chg="addSp delSp mod">
        <pc:chgData name="Danny Young" userId="cb0f4ce2-eb4f-479e-8e8f-3beb257e632f" providerId="ADAL" clId="{AE35CB58-9703-4006-8F57-A70B37175E1E}" dt="2025-01-27T21:01:02.419" v="5" actId="478"/>
        <pc:sldMkLst>
          <pc:docMk/>
          <pc:sldMk cId="355238149" sldId="265"/>
        </pc:sldMkLst>
        <pc:inkChg chg="add del">
          <ac:chgData name="Danny Young" userId="cb0f4ce2-eb4f-479e-8e8f-3beb257e632f" providerId="ADAL" clId="{AE35CB58-9703-4006-8F57-A70B37175E1E}" dt="2025-01-27T21:01:02.419" v="5" actId="478"/>
          <ac:inkMkLst>
            <pc:docMk/>
            <pc:sldMk cId="355238149" sldId="265"/>
            <ac:inkMk id="2" creationId="{498A8A8E-CF1B-5D2A-9D03-5246203AAA83}"/>
          </ac:inkMkLst>
        </pc:inkChg>
      </pc:sldChg>
      <pc:sldChg chg="addSp delSp mod">
        <pc:chgData name="Danny Young" userId="cb0f4ce2-eb4f-479e-8e8f-3beb257e632f" providerId="ADAL" clId="{AE35CB58-9703-4006-8F57-A70B37175E1E}" dt="2025-01-27T21:01:13.320" v="9" actId="478"/>
        <pc:sldMkLst>
          <pc:docMk/>
          <pc:sldMk cId="558854329" sldId="273"/>
        </pc:sldMkLst>
        <pc:inkChg chg="add del">
          <ac:chgData name="Danny Young" userId="cb0f4ce2-eb4f-479e-8e8f-3beb257e632f" providerId="ADAL" clId="{AE35CB58-9703-4006-8F57-A70B37175E1E}" dt="2025-01-27T21:01:13.320" v="9" actId="478"/>
          <ac:inkMkLst>
            <pc:docMk/>
            <pc:sldMk cId="558854329" sldId="273"/>
            <ac:inkMk id="2" creationId="{CAEB1B65-2686-9C63-8F8F-DA39A27B841D}"/>
          </ac:inkMkLst>
        </pc:inkChg>
      </pc:sldChg>
      <pc:sldChg chg="addSp">
        <pc:chgData name="Danny Young" userId="cb0f4ce2-eb4f-479e-8e8f-3beb257e632f" providerId="ADAL" clId="{AE35CB58-9703-4006-8F57-A70B37175E1E}" dt="2025-01-27T18:23:07.612" v="0"/>
        <pc:sldMkLst>
          <pc:docMk/>
          <pc:sldMk cId="1862591296" sldId="277"/>
        </pc:sldMkLst>
        <pc:inkChg chg="add">
          <ac:chgData name="Danny Young" userId="cb0f4ce2-eb4f-479e-8e8f-3beb257e632f" providerId="ADAL" clId="{AE35CB58-9703-4006-8F57-A70B37175E1E}" dt="2025-01-27T18:23:07.612" v="0"/>
          <ac:inkMkLst>
            <pc:docMk/>
            <pc:sldMk cId="1862591296" sldId="277"/>
            <ac:inkMk id="13" creationId="{57E4F237-F381-7A9E-F7F7-82FA77139D12}"/>
          </ac:inkMkLst>
        </pc:inkChg>
      </pc:sldChg>
      <pc:sldChg chg="addSp delSp mod">
        <pc:chgData name="Danny Young" userId="cb0f4ce2-eb4f-479e-8e8f-3beb257e632f" providerId="ADAL" clId="{AE35CB58-9703-4006-8F57-A70B37175E1E}" dt="2025-01-27T21:00:54.738" v="3" actId="478"/>
        <pc:sldMkLst>
          <pc:docMk/>
          <pc:sldMk cId="215452465" sldId="279"/>
        </pc:sldMkLst>
        <pc:inkChg chg="add del">
          <ac:chgData name="Danny Young" userId="cb0f4ce2-eb4f-479e-8e8f-3beb257e632f" providerId="ADAL" clId="{AE35CB58-9703-4006-8F57-A70B37175E1E}" dt="2025-01-27T21:00:54.738" v="3" actId="478"/>
          <ac:inkMkLst>
            <pc:docMk/>
            <pc:sldMk cId="215452465" sldId="279"/>
            <ac:inkMk id="2" creationId="{8423DADE-6670-FE0A-B6D5-83E71DBA2668}"/>
          </ac:inkMkLst>
        </pc:inkChg>
      </pc:sldChg>
      <pc:sldChg chg="addSp delSp mod">
        <pc:chgData name="Danny Young" userId="cb0f4ce2-eb4f-479e-8e8f-3beb257e632f" providerId="ADAL" clId="{AE35CB58-9703-4006-8F57-A70B37175E1E}" dt="2025-01-27T21:00:59.096" v="4" actId="478"/>
        <pc:sldMkLst>
          <pc:docMk/>
          <pc:sldMk cId="1443990464" sldId="280"/>
        </pc:sldMkLst>
        <pc:inkChg chg="add del">
          <ac:chgData name="Danny Young" userId="cb0f4ce2-eb4f-479e-8e8f-3beb257e632f" providerId="ADAL" clId="{AE35CB58-9703-4006-8F57-A70B37175E1E}" dt="2025-01-27T21:00:59.096" v="4" actId="478"/>
          <ac:inkMkLst>
            <pc:docMk/>
            <pc:sldMk cId="1443990464" sldId="280"/>
            <ac:inkMk id="2" creationId="{73A0FB92-B375-6C4D-AF5E-7ED26C940B8F}"/>
          </ac:inkMkLst>
        </pc:inkChg>
      </pc:sldChg>
      <pc:sldChg chg="addSp delSp mod">
        <pc:chgData name="Danny Young" userId="cb0f4ce2-eb4f-479e-8e8f-3beb257e632f" providerId="ADAL" clId="{AE35CB58-9703-4006-8F57-A70B37175E1E}" dt="2025-01-27T21:01:08.664" v="8" actId="478"/>
        <pc:sldMkLst>
          <pc:docMk/>
          <pc:sldMk cId="1971211194" sldId="281"/>
        </pc:sldMkLst>
        <pc:inkChg chg="add del">
          <ac:chgData name="Danny Young" userId="cb0f4ce2-eb4f-479e-8e8f-3beb257e632f" providerId="ADAL" clId="{AE35CB58-9703-4006-8F57-A70B37175E1E}" dt="2025-01-27T21:01:08.664" v="8" actId="478"/>
          <ac:inkMkLst>
            <pc:docMk/>
            <pc:sldMk cId="1971211194" sldId="281"/>
            <ac:inkMk id="2" creationId="{E7E7A094-4A55-CC67-BC78-C3EF6FA6BB10}"/>
          </ac:inkMkLst>
        </pc:inkChg>
      </pc:sldChg>
    </pc:docChg>
  </pc:docChgLst>
  <pc:docChgLst>
    <pc:chgData name="Danny Young" userId="cb0f4ce2-eb4f-479e-8e8f-3beb257e632f" providerId="ADAL" clId="{B218BE5C-5A8F-48D1-A5E5-6F8ABE7268C0}"/>
    <pc:docChg chg="custSel modSld">
      <pc:chgData name="Danny Young" userId="cb0f4ce2-eb4f-479e-8e8f-3beb257e632f" providerId="ADAL" clId="{B218BE5C-5A8F-48D1-A5E5-6F8ABE7268C0}" dt="2024-02-27T02:46:28.836" v="28"/>
      <pc:docMkLst>
        <pc:docMk/>
      </pc:docMkLst>
      <pc:sldChg chg="replTag">
        <pc:chgData name="Danny Young" userId="cb0f4ce2-eb4f-479e-8e8f-3beb257e632f" providerId="ADAL" clId="{B218BE5C-5A8F-48D1-A5E5-6F8ABE7268C0}" dt="2024-02-27T02:46:28.834" v="0"/>
        <pc:sldMkLst>
          <pc:docMk/>
          <pc:sldMk cId="677055908" sldId="256"/>
        </pc:sldMkLst>
      </pc:sldChg>
      <pc:sldChg chg="replTag">
        <pc:chgData name="Danny Young" userId="cb0f4ce2-eb4f-479e-8e8f-3beb257e632f" providerId="ADAL" clId="{B218BE5C-5A8F-48D1-A5E5-6F8ABE7268C0}" dt="2024-02-27T02:46:28.836" v="2"/>
        <pc:sldMkLst>
          <pc:docMk/>
          <pc:sldMk cId="3187824701" sldId="257"/>
        </pc:sldMkLst>
      </pc:sldChg>
      <pc:sldChg chg="replTag">
        <pc:chgData name="Danny Young" userId="cb0f4ce2-eb4f-479e-8e8f-3beb257e632f" providerId="ADAL" clId="{B218BE5C-5A8F-48D1-A5E5-6F8ABE7268C0}" dt="2024-02-27T02:46:28.836" v="16"/>
        <pc:sldMkLst>
          <pc:docMk/>
          <pc:sldMk cId="1741259694" sldId="258"/>
        </pc:sldMkLst>
      </pc:sldChg>
      <pc:sldChg chg="replTag">
        <pc:chgData name="Danny Young" userId="cb0f4ce2-eb4f-479e-8e8f-3beb257e632f" providerId="ADAL" clId="{B218BE5C-5A8F-48D1-A5E5-6F8ABE7268C0}" dt="2024-02-27T02:46:28.836" v="15"/>
        <pc:sldMkLst>
          <pc:docMk/>
          <pc:sldMk cId="652451683" sldId="259"/>
        </pc:sldMkLst>
      </pc:sldChg>
      <pc:sldChg chg="replTag">
        <pc:chgData name="Danny Young" userId="cb0f4ce2-eb4f-479e-8e8f-3beb257e632f" providerId="ADAL" clId="{B218BE5C-5A8F-48D1-A5E5-6F8ABE7268C0}" dt="2024-02-27T02:46:28.836" v="8"/>
        <pc:sldMkLst>
          <pc:docMk/>
          <pc:sldMk cId="3701054752" sldId="260"/>
        </pc:sldMkLst>
      </pc:sldChg>
      <pc:sldChg chg="replTag">
        <pc:chgData name="Danny Young" userId="cb0f4ce2-eb4f-479e-8e8f-3beb257e632f" providerId="ADAL" clId="{B218BE5C-5A8F-48D1-A5E5-6F8ABE7268C0}" dt="2024-02-27T02:46:28.836" v="10"/>
        <pc:sldMkLst>
          <pc:docMk/>
          <pc:sldMk cId="3066166407" sldId="261"/>
        </pc:sldMkLst>
      </pc:sldChg>
      <pc:sldChg chg="replTag">
        <pc:chgData name="Danny Young" userId="cb0f4ce2-eb4f-479e-8e8f-3beb257e632f" providerId="ADAL" clId="{B218BE5C-5A8F-48D1-A5E5-6F8ABE7268C0}" dt="2024-02-27T02:46:28.836" v="11"/>
        <pc:sldMkLst>
          <pc:docMk/>
          <pc:sldMk cId="2303673693" sldId="263"/>
        </pc:sldMkLst>
      </pc:sldChg>
      <pc:sldChg chg="replTag">
        <pc:chgData name="Danny Young" userId="cb0f4ce2-eb4f-479e-8e8f-3beb257e632f" providerId="ADAL" clId="{B218BE5C-5A8F-48D1-A5E5-6F8ABE7268C0}" dt="2024-02-27T02:46:28.836" v="6"/>
        <pc:sldMkLst>
          <pc:docMk/>
          <pc:sldMk cId="4115943316" sldId="264"/>
        </pc:sldMkLst>
      </pc:sldChg>
      <pc:sldChg chg="replTag">
        <pc:chgData name="Danny Young" userId="cb0f4ce2-eb4f-479e-8e8f-3beb257e632f" providerId="ADAL" clId="{B218BE5C-5A8F-48D1-A5E5-6F8ABE7268C0}" dt="2024-02-27T02:46:28.836" v="7"/>
        <pc:sldMkLst>
          <pc:docMk/>
          <pc:sldMk cId="355238149" sldId="265"/>
        </pc:sldMkLst>
      </pc:sldChg>
      <pc:sldChg chg="replTag">
        <pc:chgData name="Danny Young" userId="cb0f4ce2-eb4f-479e-8e8f-3beb257e632f" providerId="ADAL" clId="{B218BE5C-5A8F-48D1-A5E5-6F8ABE7268C0}" dt="2024-02-27T02:46:28.836" v="19"/>
        <pc:sldMkLst>
          <pc:docMk/>
          <pc:sldMk cId="453783246" sldId="266"/>
        </pc:sldMkLst>
      </pc:sldChg>
      <pc:sldChg chg="replTag">
        <pc:chgData name="Danny Young" userId="cb0f4ce2-eb4f-479e-8e8f-3beb257e632f" providerId="ADAL" clId="{B218BE5C-5A8F-48D1-A5E5-6F8ABE7268C0}" dt="2024-02-27T02:46:28.836" v="18"/>
        <pc:sldMkLst>
          <pc:docMk/>
          <pc:sldMk cId="990826451" sldId="267"/>
        </pc:sldMkLst>
      </pc:sldChg>
      <pc:sldChg chg="replTag">
        <pc:chgData name="Danny Young" userId="cb0f4ce2-eb4f-479e-8e8f-3beb257e632f" providerId="ADAL" clId="{B218BE5C-5A8F-48D1-A5E5-6F8ABE7268C0}" dt="2024-02-27T02:46:28.836" v="25"/>
        <pc:sldMkLst>
          <pc:docMk/>
          <pc:sldMk cId="3608576064" sldId="270"/>
        </pc:sldMkLst>
      </pc:sldChg>
      <pc:sldChg chg="replTag">
        <pc:chgData name="Danny Young" userId="cb0f4ce2-eb4f-479e-8e8f-3beb257e632f" providerId="ADAL" clId="{B218BE5C-5A8F-48D1-A5E5-6F8ABE7268C0}" dt="2024-02-27T02:46:28.836" v="26"/>
        <pc:sldMkLst>
          <pc:docMk/>
          <pc:sldMk cId="1369989258" sldId="271"/>
        </pc:sldMkLst>
      </pc:sldChg>
      <pc:sldChg chg="replTag">
        <pc:chgData name="Danny Young" userId="cb0f4ce2-eb4f-479e-8e8f-3beb257e632f" providerId="ADAL" clId="{B218BE5C-5A8F-48D1-A5E5-6F8ABE7268C0}" dt="2024-02-27T02:46:28.836" v="22"/>
        <pc:sldMkLst>
          <pc:docMk/>
          <pc:sldMk cId="2563311068" sldId="272"/>
        </pc:sldMkLst>
      </pc:sldChg>
      <pc:sldChg chg="replTag">
        <pc:chgData name="Danny Young" userId="cb0f4ce2-eb4f-479e-8e8f-3beb257e632f" providerId="ADAL" clId="{B218BE5C-5A8F-48D1-A5E5-6F8ABE7268C0}" dt="2024-02-27T02:46:28.836" v="12"/>
        <pc:sldMkLst>
          <pc:docMk/>
          <pc:sldMk cId="558854329" sldId="273"/>
        </pc:sldMkLst>
      </pc:sldChg>
      <pc:sldChg chg="replTag">
        <pc:chgData name="Danny Young" userId="cb0f4ce2-eb4f-479e-8e8f-3beb257e632f" providerId="ADAL" clId="{B218BE5C-5A8F-48D1-A5E5-6F8ABE7268C0}" dt="2024-02-27T02:46:28.836" v="28"/>
        <pc:sldMkLst>
          <pc:docMk/>
          <pc:sldMk cId="2648685079" sldId="274"/>
        </pc:sldMkLst>
      </pc:sldChg>
      <pc:sldChg chg="replTag">
        <pc:chgData name="Danny Young" userId="cb0f4ce2-eb4f-479e-8e8f-3beb257e632f" providerId="ADAL" clId="{B218BE5C-5A8F-48D1-A5E5-6F8ABE7268C0}" dt="2024-02-27T02:46:28.836" v="27"/>
        <pc:sldMkLst>
          <pc:docMk/>
          <pc:sldMk cId="3221120585" sldId="275"/>
        </pc:sldMkLst>
      </pc:sldChg>
      <pc:sldChg chg="replTag">
        <pc:chgData name="Danny Young" userId="cb0f4ce2-eb4f-479e-8e8f-3beb257e632f" providerId="ADAL" clId="{B218BE5C-5A8F-48D1-A5E5-6F8ABE7268C0}" dt="2024-02-27T02:46:28.836" v="3"/>
        <pc:sldMkLst>
          <pc:docMk/>
          <pc:sldMk cId="1194984901" sldId="276"/>
        </pc:sldMkLst>
      </pc:sldChg>
      <pc:sldChg chg="replTag">
        <pc:chgData name="Danny Young" userId="cb0f4ce2-eb4f-479e-8e8f-3beb257e632f" providerId="ADAL" clId="{B218BE5C-5A8F-48D1-A5E5-6F8ABE7268C0}" dt="2024-02-27T02:46:28.836" v="17"/>
        <pc:sldMkLst>
          <pc:docMk/>
          <pc:sldMk cId="1862591296" sldId="277"/>
        </pc:sldMkLst>
      </pc:sldChg>
      <pc:sldChg chg="replTag">
        <pc:chgData name="Danny Young" userId="cb0f4ce2-eb4f-479e-8e8f-3beb257e632f" providerId="ADAL" clId="{B218BE5C-5A8F-48D1-A5E5-6F8ABE7268C0}" dt="2024-02-27T02:46:28.836" v="4"/>
        <pc:sldMkLst>
          <pc:docMk/>
          <pc:sldMk cId="2363256097" sldId="278"/>
        </pc:sldMkLst>
      </pc:sldChg>
      <pc:sldChg chg="replTag">
        <pc:chgData name="Danny Young" userId="cb0f4ce2-eb4f-479e-8e8f-3beb257e632f" providerId="ADAL" clId="{B218BE5C-5A8F-48D1-A5E5-6F8ABE7268C0}" dt="2024-02-27T02:46:28.836" v="1"/>
        <pc:sldMkLst>
          <pc:docMk/>
          <pc:sldMk cId="215452465" sldId="279"/>
        </pc:sldMkLst>
      </pc:sldChg>
      <pc:sldChg chg="replTag">
        <pc:chgData name="Danny Young" userId="cb0f4ce2-eb4f-479e-8e8f-3beb257e632f" providerId="ADAL" clId="{B218BE5C-5A8F-48D1-A5E5-6F8ABE7268C0}" dt="2024-02-27T02:46:28.836" v="5"/>
        <pc:sldMkLst>
          <pc:docMk/>
          <pc:sldMk cId="1443990464" sldId="280"/>
        </pc:sldMkLst>
      </pc:sldChg>
      <pc:sldChg chg="replTag">
        <pc:chgData name="Danny Young" userId="cb0f4ce2-eb4f-479e-8e8f-3beb257e632f" providerId="ADAL" clId="{B218BE5C-5A8F-48D1-A5E5-6F8ABE7268C0}" dt="2024-02-27T02:46:28.836" v="9"/>
        <pc:sldMkLst>
          <pc:docMk/>
          <pc:sldMk cId="1971211194" sldId="281"/>
        </pc:sldMkLst>
      </pc:sldChg>
      <pc:sldChg chg="replTag">
        <pc:chgData name="Danny Young" userId="cb0f4ce2-eb4f-479e-8e8f-3beb257e632f" providerId="ADAL" clId="{B218BE5C-5A8F-48D1-A5E5-6F8ABE7268C0}" dt="2024-02-27T02:46:28.836" v="13"/>
        <pc:sldMkLst>
          <pc:docMk/>
          <pc:sldMk cId="4225980505" sldId="282"/>
        </pc:sldMkLst>
      </pc:sldChg>
      <pc:sldChg chg="replTag">
        <pc:chgData name="Danny Young" userId="cb0f4ce2-eb4f-479e-8e8f-3beb257e632f" providerId="ADAL" clId="{B218BE5C-5A8F-48D1-A5E5-6F8ABE7268C0}" dt="2024-02-27T02:46:28.836" v="14"/>
        <pc:sldMkLst>
          <pc:docMk/>
          <pc:sldMk cId="995778519" sldId="283"/>
        </pc:sldMkLst>
      </pc:sldChg>
      <pc:sldChg chg="replTag">
        <pc:chgData name="Danny Young" userId="cb0f4ce2-eb4f-479e-8e8f-3beb257e632f" providerId="ADAL" clId="{B218BE5C-5A8F-48D1-A5E5-6F8ABE7268C0}" dt="2024-02-27T02:46:28.836" v="20"/>
        <pc:sldMkLst>
          <pc:docMk/>
          <pc:sldMk cId="123422812" sldId="284"/>
        </pc:sldMkLst>
      </pc:sldChg>
      <pc:sldChg chg="replTag">
        <pc:chgData name="Danny Young" userId="cb0f4ce2-eb4f-479e-8e8f-3beb257e632f" providerId="ADAL" clId="{B218BE5C-5A8F-48D1-A5E5-6F8ABE7268C0}" dt="2024-02-27T02:46:28.836" v="21"/>
        <pc:sldMkLst>
          <pc:docMk/>
          <pc:sldMk cId="3731515917" sldId="285"/>
        </pc:sldMkLst>
      </pc:sldChg>
      <pc:sldChg chg="replTag">
        <pc:chgData name="Danny Young" userId="cb0f4ce2-eb4f-479e-8e8f-3beb257e632f" providerId="ADAL" clId="{B218BE5C-5A8F-48D1-A5E5-6F8ABE7268C0}" dt="2024-02-27T02:46:28.836" v="23"/>
        <pc:sldMkLst>
          <pc:docMk/>
          <pc:sldMk cId="672748279" sldId="286"/>
        </pc:sldMkLst>
      </pc:sldChg>
      <pc:sldChg chg="replTag">
        <pc:chgData name="Danny Young" userId="cb0f4ce2-eb4f-479e-8e8f-3beb257e632f" providerId="ADAL" clId="{B218BE5C-5A8F-48D1-A5E5-6F8ABE7268C0}" dt="2024-02-27T02:46:28.836" v="24"/>
        <pc:sldMkLst>
          <pc:docMk/>
          <pc:sldMk cId="136072636" sldId="287"/>
        </pc:sldMkLst>
      </pc:sldChg>
    </pc:docChg>
  </pc:docChgLst>
</pc:chgInfo>
</file>

<file path=ppt/ink/ink1.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5-01-27T18:22:22.737"/>
    </inkml:context>
    <inkml:brush xml:id="br0">
      <inkml:brushProperty name="width" value="0.05292" units="cm"/>
      <inkml:brushProperty name="height" value="0.05292" units="cm"/>
      <inkml:brushProperty name="color" value="#FF0000"/>
    </inkml:brush>
  </inkml:definitions>
  <inkml:trace contextRef="#ctx0" brushRef="#br0">6362 3279 198 0,'-15'-1'203'16,"8"-4"3"-16,4-1-152 15,3 6 3-15,2 0 3 16,6-4 20-16,4 2 13 16,15-4-6-16,11 0-19 15,17-1-34-15,5 0-14 16,3 0-13-16,1 2-3 0,-5 3-2 16,-1-1-1-16,1 3-18 15,0 4-33-15,7 2-125 16,1 3 104-16</inkml:trace>
  <inkml:trace contextRef="#ctx0" brushRef="#br0" timeOffset="239.68">8130 3157 861 0,'32'-14'45'16,"13"5"13"-16,16 9-20 15,3 3 0-15,3 3-16 16,2 0-9-16,2-2-9 0,1-3 0 16,2-2-26-16,4-5-38 15,3-1-172-15,3-2 141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DE82A-6455-43D0-907E-DBC0F354ED1F}" type="datetimeFigureOut">
              <a:rPr lang="en-CA" smtClean="0"/>
              <a:t>2025-01-27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5A063-68E1-4FAD-88C1-B80A67A314B6}" type="slidenum">
              <a:rPr lang="en-CA" smtClean="0"/>
              <a:t>‹#›</a:t>
            </a:fld>
            <a:endParaRPr lang="en-CA"/>
          </a:p>
        </p:txBody>
      </p:sp>
    </p:spTree>
    <p:extLst>
      <p:ext uri="{BB962C8B-B14F-4D97-AF65-F5344CB8AC3E}">
        <p14:creationId xmlns:p14="http://schemas.microsoft.com/office/powerpoint/2010/main" val="339188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1</a:t>
            </a:fld>
            <a:endParaRPr lang="en-CA"/>
          </a:p>
        </p:txBody>
      </p:sp>
    </p:spTree>
    <p:extLst>
      <p:ext uri="{BB962C8B-B14F-4D97-AF65-F5344CB8AC3E}">
        <p14:creationId xmlns:p14="http://schemas.microsoft.com/office/powerpoint/2010/main" val="1097328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45A063-68E1-4FAD-88C1-B80A67A314B6}" type="slidenum">
              <a:rPr lang="en-CA" smtClean="0"/>
              <a:t>10</a:t>
            </a:fld>
            <a:endParaRPr lang="en-CA"/>
          </a:p>
        </p:txBody>
      </p:sp>
    </p:spTree>
    <p:extLst>
      <p:ext uri="{BB962C8B-B14F-4D97-AF65-F5344CB8AC3E}">
        <p14:creationId xmlns:p14="http://schemas.microsoft.com/office/powerpoint/2010/main" val="362761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11</a:t>
            </a:fld>
            <a:endParaRPr lang="en-CA"/>
          </a:p>
        </p:txBody>
      </p:sp>
    </p:spTree>
    <p:extLst>
      <p:ext uri="{BB962C8B-B14F-4D97-AF65-F5344CB8AC3E}">
        <p14:creationId xmlns:p14="http://schemas.microsoft.com/office/powerpoint/2010/main" val="45752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12</a:t>
            </a:fld>
            <a:endParaRPr lang="en-CA"/>
          </a:p>
        </p:txBody>
      </p:sp>
    </p:spTree>
    <p:extLst>
      <p:ext uri="{BB962C8B-B14F-4D97-AF65-F5344CB8AC3E}">
        <p14:creationId xmlns:p14="http://schemas.microsoft.com/office/powerpoint/2010/main" val="496847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13</a:t>
            </a:fld>
            <a:endParaRPr lang="en-CA"/>
          </a:p>
        </p:txBody>
      </p:sp>
    </p:spTree>
    <p:extLst>
      <p:ext uri="{BB962C8B-B14F-4D97-AF65-F5344CB8AC3E}">
        <p14:creationId xmlns:p14="http://schemas.microsoft.com/office/powerpoint/2010/main" val="568504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14</a:t>
            </a:fld>
            <a:endParaRPr lang="en-CA"/>
          </a:p>
        </p:txBody>
      </p:sp>
    </p:spTree>
    <p:extLst>
      <p:ext uri="{BB962C8B-B14F-4D97-AF65-F5344CB8AC3E}">
        <p14:creationId xmlns:p14="http://schemas.microsoft.com/office/powerpoint/2010/main" val="157214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15</a:t>
            </a:fld>
            <a:endParaRPr lang="en-CA"/>
          </a:p>
        </p:txBody>
      </p:sp>
    </p:spTree>
    <p:extLst>
      <p:ext uri="{BB962C8B-B14F-4D97-AF65-F5344CB8AC3E}">
        <p14:creationId xmlns:p14="http://schemas.microsoft.com/office/powerpoint/2010/main" val="2587901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16</a:t>
            </a:fld>
            <a:endParaRPr lang="en-CA"/>
          </a:p>
        </p:txBody>
      </p:sp>
    </p:spTree>
    <p:extLst>
      <p:ext uri="{BB962C8B-B14F-4D97-AF65-F5344CB8AC3E}">
        <p14:creationId xmlns:p14="http://schemas.microsoft.com/office/powerpoint/2010/main" val="3969126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17</a:t>
            </a:fld>
            <a:endParaRPr lang="en-CA"/>
          </a:p>
        </p:txBody>
      </p:sp>
    </p:spTree>
    <p:extLst>
      <p:ext uri="{BB962C8B-B14F-4D97-AF65-F5344CB8AC3E}">
        <p14:creationId xmlns:p14="http://schemas.microsoft.com/office/powerpoint/2010/main" val="1446335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18</a:t>
            </a:fld>
            <a:endParaRPr lang="en-CA"/>
          </a:p>
        </p:txBody>
      </p:sp>
    </p:spTree>
    <p:extLst>
      <p:ext uri="{BB962C8B-B14F-4D97-AF65-F5344CB8AC3E}">
        <p14:creationId xmlns:p14="http://schemas.microsoft.com/office/powerpoint/2010/main" val="720502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19</a:t>
            </a:fld>
            <a:endParaRPr lang="en-CA"/>
          </a:p>
        </p:txBody>
      </p:sp>
    </p:spTree>
    <p:extLst>
      <p:ext uri="{BB962C8B-B14F-4D97-AF65-F5344CB8AC3E}">
        <p14:creationId xmlns:p14="http://schemas.microsoft.com/office/powerpoint/2010/main" val="58734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45A063-68E1-4FAD-88C1-B80A67A314B6}" type="slidenum">
              <a:rPr lang="en-CA" smtClean="0"/>
              <a:t>2</a:t>
            </a:fld>
            <a:endParaRPr lang="en-CA"/>
          </a:p>
        </p:txBody>
      </p:sp>
    </p:spTree>
    <p:extLst>
      <p:ext uri="{BB962C8B-B14F-4D97-AF65-F5344CB8AC3E}">
        <p14:creationId xmlns:p14="http://schemas.microsoft.com/office/powerpoint/2010/main" val="1624771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20</a:t>
            </a:fld>
            <a:endParaRPr lang="en-CA"/>
          </a:p>
        </p:txBody>
      </p:sp>
    </p:spTree>
    <p:extLst>
      <p:ext uri="{BB962C8B-B14F-4D97-AF65-F5344CB8AC3E}">
        <p14:creationId xmlns:p14="http://schemas.microsoft.com/office/powerpoint/2010/main" val="3200143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45A063-68E1-4FAD-88C1-B80A67A314B6}" type="slidenum">
              <a:rPr lang="en-CA" smtClean="0"/>
              <a:t>21</a:t>
            </a:fld>
            <a:endParaRPr lang="en-CA"/>
          </a:p>
        </p:txBody>
      </p:sp>
    </p:spTree>
    <p:extLst>
      <p:ext uri="{BB962C8B-B14F-4D97-AF65-F5344CB8AC3E}">
        <p14:creationId xmlns:p14="http://schemas.microsoft.com/office/powerpoint/2010/main" val="520542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45A063-68E1-4FAD-88C1-B80A67A314B6}" type="slidenum">
              <a:rPr lang="en-CA" smtClean="0"/>
              <a:t>22</a:t>
            </a:fld>
            <a:endParaRPr lang="en-CA"/>
          </a:p>
        </p:txBody>
      </p:sp>
    </p:spTree>
    <p:extLst>
      <p:ext uri="{BB962C8B-B14F-4D97-AF65-F5344CB8AC3E}">
        <p14:creationId xmlns:p14="http://schemas.microsoft.com/office/powerpoint/2010/main" val="1263848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23</a:t>
            </a:fld>
            <a:endParaRPr lang="en-CA"/>
          </a:p>
        </p:txBody>
      </p:sp>
    </p:spTree>
    <p:extLst>
      <p:ext uri="{BB962C8B-B14F-4D97-AF65-F5344CB8AC3E}">
        <p14:creationId xmlns:p14="http://schemas.microsoft.com/office/powerpoint/2010/main" val="491018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45A063-68E1-4FAD-88C1-B80A67A314B6}" type="slidenum">
              <a:rPr lang="en-CA" smtClean="0"/>
              <a:t>24</a:t>
            </a:fld>
            <a:endParaRPr lang="en-CA"/>
          </a:p>
        </p:txBody>
      </p:sp>
    </p:spTree>
    <p:extLst>
      <p:ext uri="{BB962C8B-B14F-4D97-AF65-F5344CB8AC3E}">
        <p14:creationId xmlns:p14="http://schemas.microsoft.com/office/powerpoint/2010/main" val="3028040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45A063-68E1-4FAD-88C1-B80A67A314B6}" type="slidenum">
              <a:rPr lang="en-CA" smtClean="0"/>
              <a:t>25</a:t>
            </a:fld>
            <a:endParaRPr lang="en-CA"/>
          </a:p>
        </p:txBody>
      </p:sp>
    </p:spTree>
    <p:extLst>
      <p:ext uri="{BB962C8B-B14F-4D97-AF65-F5344CB8AC3E}">
        <p14:creationId xmlns:p14="http://schemas.microsoft.com/office/powerpoint/2010/main" val="3789282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26</a:t>
            </a:fld>
            <a:endParaRPr lang="en-CA"/>
          </a:p>
        </p:txBody>
      </p:sp>
    </p:spTree>
    <p:extLst>
      <p:ext uri="{BB962C8B-B14F-4D97-AF65-F5344CB8AC3E}">
        <p14:creationId xmlns:p14="http://schemas.microsoft.com/office/powerpoint/2010/main" val="2290401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27</a:t>
            </a:fld>
            <a:endParaRPr lang="en-CA"/>
          </a:p>
        </p:txBody>
      </p:sp>
    </p:spTree>
    <p:extLst>
      <p:ext uri="{BB962C8B-B14F-4D97-AF65-F5344CB8AC3E}">
        <p14:creationId xmlns:p14="http://schemas.microsoft.com/office/powerpoint/2010/main" val="380778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28</a:t>
            </a:fld>
            <a:endParaRPr lang="en-CA"/>
          </a:p>
        </p:txBody>
      </p:sp>
    </p:spTree>
    <p:extLst>
      <p:ext uri="{BB962C8B-B14F-4D97-AF65-F5344CB8AC3E}">
        <p14:creationId xmlns:p14="http://schemas.microsoft.com/office/powerpoint/2010/main" val="126253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29</a:t>
            </a:fld>
            <a:endParaRPr lang="en-CA"/>
          </a:p>
        </p:txBody>
      </p:sp>
    </p:spTree>
    <p:extLst>
      <p:ext uri="{BB962C8B-B14F-4D97-AF65-F5344CB8AC3E}">
        <p14:creationId xmlns:p14="http://schemas.microsoft.com/office/powerpoint/2010/main" val="16423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3</a:t>
            </a:fld>
            <a:endParaRPr lang="en-CA"/>
          </a:p>
        </p:txBody>
      </p:sp>
    </p:spTree>
    <p:extLst>
      <p:ext uri="{BB962C8B-B14F-4D97-AF65-F5344CB8AC3E}">
        <p14:creationId xmlns:p14="http://schemas.microsoft.com/office/powerpoint/2010/main" val="340845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4</a:t>
            </a:fld>
            <a:endParaRPr lang="en-CA"/>
          </a:p>
        </p:txBody>
      </p:sp>
    </p:spTree>
    <p:extLst>
      <p:ext uri="{BB962C8B-B14F-4D97-AF65-F5344CB8AC3E}">
        <p14:creationId xmlns:p14="http://schemas.microsoft.com/office/powerpoint/2010/main" val="47561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5</a:t>
            </a:fld>
            <a:endParaRPr lang="en-CA"/>
          </a:p>
        </p:txBody>
      </p:sp>
    </p:spTree>
    <p:extLst>
      <p:ext uri="{BB962C8B-B14F-4D97-AF65-F5344CB8AC3E}">
        <p14:creationId xmlns:p14="http://schemas.microsoft.com/office/powerpoint/2010/main" val="219803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45A063-68E1-4FAD-88C1-B80A67A314B6}" type="slidenum">
              <a:rPr lang="en-CA" smtClean="0"/>
              <a:t>6</a:t>
            </a:fld>
            <a:endParaRPr lang="en-CA"/>
          </a:p>
        </p:txBody>
      </p:sp>
    </p:spTree>
    <p:extLst>
      <p:ext uri="{BB962C8B-B14F-4D97-AF65-F5344CB8AC3E}">
        <p14:creationId xmlns:p14="http://schemas.microsoft.com/office/powerpoint/2010/main" val="191327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7</a:t>
            </a:fld>
            <a:endParaRPr lang="en-CA"/>
          </a:p>
        </p:txBody>
      </p:sp>
    </p:spTree>
    <p:extLst>
      <p:ext uri="{BB962C8B-B14F-4D97-AF65-F5344CB8AC3E}">
        <p14:creationId xmlns:p14="http://schemas.microsoft.com/office/powerpoint/2010/main" val="174159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8</a:t>
            </a:fld>
            <a:endParaRPr lang="en-CA"/>
          </a:p>
        </p:txBody>
      </p:sp>
    </p:spTree>
    <p:extLst>
      <p:ext uri="{BB962C8B-B14F-4D97-AF65-F5344CB8AC3E}">
        <p14:creationId xmlns:p14="http://schemas.microsoft.com/office/powerpoint/2010/main" val="1161627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45A063-68E1-4FAD-88C1-B80A67A314B6}" type="slidenum">
              <a:rPr lang="en-CA" smtClean="0"/>
              <a:t>9</a:t>
            </a:fld>
            <a:endParaRPr lang="en-CA"/>
          </a:p>
        </p:txBody>
      </p:sp>
    </p:spTree>
    <p:extLst>
      <p:ext uri="{BB962C8B-B14F-4D97-AF65-F5344CB8AC3E}">
        <p14:creationId xmlns:p14="http://schemas.microsoft.com/office/powerpoint/2010/main" val="305383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856B-5C50-4813-A359-604E203778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7759412-7117-4AFB-8F68-E16494C7C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050B300-5272-46E7-9EDC-6921F8B4DF37}"/>
              </a:ext>
            </a:extLst>
          </p:cNvPr>
          <p:cNvSpPr>
            <a:spLocks noGrp="1"/>
          </p:cNvSpPr>
          <p:nvPr>
            <p:ph type="dt" sz="half" idx="10"/>
          </p:nvPr>
        </p:nvSpPr>
        <p:spPr/>
        <p:txBody>
          <a:bodyPr/>
          <a:lstStyle/>
          <a:p>
            <a:fld id="{8E43190D-AE8E-4FCB-8081-A9FE3BB0E124}" type="datetimeFigureOut">
              <a:rPr lang="en-CA" smtClean="0"/>
              <a:t>2025-01-27</a:t>
            </a:fld>
            <a:endParaRPr lang="en-CA"/>
          </a:p>
        </p:txBody>
      </p:sp>
      <p:sp>
        <p:nvSpPr>
          <p:cNvPr id="5" name="Footer Placeholder 4">
            <a:extLst>
              <a:ext uri="{FF2B5EF4-FFF2-40B4-BE49-F238E27FC236}">
                <a16:creationId xmlns:a16="http://schemas.microsoft.com/office/drawing/2014/main" id="{1CDFE2C1-1213-4BDE-BA1E-BF0E38C365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9179E3F-A0E6-4CC7-B8A1-DBA06AE05764}"/>
              </a:ext>
            </a:extLst>
          </p:cNvPr>
          <p:cNvSpPr>
            <a:spLocks noGrp="1"/>
          </p:cNvSpPr>
          <p:nvPr>
            <p:ph type="sldNum" sz="quarter" idx="12"/>
          </p:nvPr>
        </p:nvSpPr>
        <p:spPr/>
        <p:txBody>
          <a:bodyPr/>
          <a:lstStyle/>
          <a:p>
            <a:fld id="{0F2A6C4E-38CF-4EBA-A2AD-A2458482B045}" type="slidenum">
              <a:rPr lang="en-CA" smtClean="0"/>
              <a:t>‹#›</a:t>
            </a:fld>
            <a:endParaRPr lang="en-CA"/>
          </a:p>
        </p:txBody>
      </p:sp>
    </p:spTree>
    <p:extLst>
      <p:ext uri="{BB962C8B-B14F-4D97-AF65-F5344CB8AC3E}">
        <p14:creationId xmlns:p14="http://schemas.microsoft.com/office/powerpoint/2010/main" val="346598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4285-0B22-4883-A197-AFB314DA8F9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1A8D3AF-3406-4419-AA5F-B33CF3EC9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ED11330-E933-4EF0-9F33-00A13033C73F}"/>
              </a:ext>
            </a:extLst>
          </p:cNvPr>
          <p:cNvSpPr>
            <a:spLocks noGrp="1"/>
          </p:cNvSpPr>
          <p:nvPr>
            <p:ph type="dt" sz="half" idx="10"/>
          </p:nvPr>
        </p:nvSpPr>
        <p:spPr/>
        <p:txBody>
          <a:bodyPr/>
          <a:lstStyle/>
          <a:p>
            <a:fld id="{8E43190D-AE8E-4FCB-8081-A9FE3BB0E124}" type="datetimeFigureOut">
              <a:rPr lang="en-CA" smtClean="0"/>
              <a:t>2025-01-27</a:t>
            </a:fld>
            <a:endParaRPr lang="en-CA"/>
          </a:p>
        </p:txBody>
      </p:sp>
      <p:sp>
        <p:nvSpPr>
          <p:cNvPr id="5" name="Footer Placeholder 4">
            <a:extLst>
              <a:ext uri="{FF2B5EF4-FFF2-40B4-BE49-F238E27FC236}">
                <a16:creationId xmlns:a16="http://schemas.microsoft.com/office/drawing/2014/main" id="{6126135F-D0D1-44ED-8D11-5435FC7DEF4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F88668-B907-400C-989B-5C2D81CCB98D}"/>
              </a:ext>
            </a:extLst>
          </p:cNvPr>
          <p:cNvSpPr>
            <a:spLocks noGrp="1"/>
          </p:cNvSpPr>
          <p:nvPr>
            <p:ph type="sldNum" sz="quarter" idx="12"/>
          </p:nvPr>
        </p:nvSpPr>
        <p:spPr/>
        <p:txBody>
          <a:bodyPr/>
          <a:lstStyle/>
          <a:p>
            <a:fld id="{0F2A6C4E-38CF-4EBA-A2AD-A2458482B045}" type="slidenum">
              <a:rPr lang="en-CA" smtClean="0"/>
              <a:t>‹#›</a:t>
            </a:fld>
            <a:endParaRPr lang="en-CA"/>
          </a:p>
        </p:txBody>
      </p:sp>
    </p:spTree>
    <p:extLst>
      <p:ext uri="{BB962C8B-B14F-4D97-AF65-F5344CB8AC3E}">
        <p14:creationId xmlns:p14="http://schemas.microsoft.com/office/powerpoint/2010/main" val="395680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237307-6702-4191-B984-035480AA37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A7EBC90-5F64-4571-8CFD-8A6E02FC7B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6CBF4F4-150B-4E03-B2CF-F0038C731239}"/>
              </a:ext>
            </a:extLst>
          </p:cNvPr>
          <p:cNvSpPr>
            <a:spLocks noGrp="1"/>
          </p:cNvSpPr>
          <p:nvPr>
            <p:ph type="dt" sz="half" idx="10"/>
          </p:nvPr>
        </p:nvSpPr>
        <p:spPr/>
        <p:txBody>
          <a:bodyPr/>
          <a:lstStyle/>
          <a:p>
            <a:fld id="{8E43190D-AE8E-4FCB-8081-A9FE3BB0E124}" type="datetimeFigureOut">
              <a:rPr lang="en-CA" smtClean="0"/>
              <a:t>2025-01-27</a:t>
            </a:fld>
            <a:endParaRPr lang="en-CA"/>
          </a:p>
        </p:txBody>
      </p:sp>
      <p:sp>
        <p:nvSpPr>
          <p:cNvPr id="5" name="Footer Placeholder 4">
            <a:extLst>
              <a:ext uri="{FF2B5EF4-FFF2-40B4-BE49-F238E27FC236}">
                <a16:creationId xmlns:a16="http://schemas.microsoft.com/office/drawing/2014/main" id="{4A2A9511-CDE3-4DE4-B353-10DE842D7B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06EBC0-E572-4BF8-AEE4-9EFEBE4D5FCB}"/>
              </a:ext>
            </a:extLst>
          </p:cNvPr>
          <p:cNvSpPr>
            <a:spLocks noGrp="1"/>
          </p:cNvSpPr>
          <p:nvPr>
            <p:ph type="sldNum" sz="quarter" idx="12"/>
          </p:nvPr>
        </p:nvSpPr>
        <p:spPr/>
        <p:txBody>
          <a:bodyPr/>
          <a:lstStyle/>
          <a:p>
            <a:fld id="{0F2A6C4E-38CF-4EBA-A2AD-A2458482B045}" type="slidenum">
              <a:rPr lang="en-CA" smtClean="0"/>
              <a:t>‹#›</a:t>
            </a:fld>
            <a:endParaRPr lang="en-CA"/>
          </a:p>
        </p:txBody>
      </p:sp>
    </p:spTree>
    <p:extLst>
      <p:ext uri="{BB962C8B-B14F-4D97-AF65-F5344CB8AC3E}">
        <p14:creationId xmlns:p14="http://schemas.microsoft.com/office/powerpoint/2010/main" val="56927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5750-FC98-4C32-A3A6-F3EC8A3242B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63F0DE-95DA-4C20-9120-0782265633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0582891-022D-4C84-9C33-D1C7D475055E}"/>
              </a:ext>
            </a:extLst>
          </p:cNvPr>
          <p:cNvSpPr>
            <a:spLocks noGrp="1"/>
          </p:cNvSpPr>
          <p:nvPr>
            <p:ph type="dt" sz="half" idx="10"/>
          </p:nvPr>
        </p:nvSpPr>
        <p:spPr/>
        <p:txBody>
          <a:bodyPr/>
          <a:lstStyle/>
          <a:p>
            <a:fld id="{8E43190D-AE8E-4FCB-8081-A9FE3BB0E124}" type="datetimeFigureOut">
              <a:rPr lang="en-CA" smtClean="0"/>
              <a:t>2025-01-27</a:t>
            </a:fld>
            <a:endParaRPr lang="en-CA"/>
          </a:p>
        </p:txBody>
      </p:sp>
      <p:sp>
        <p:nvSpPr>
          <p:cNvPr id="5" name="Footer Placeholder 4">
            <a:extLst>
              <a:ext uri="{FF2B5EF4-FFF2-40B4-BE49-F238E27FC236}">
                <a16:creationId xmlns:a16="http://schemas.microsoft.com/office/drawing/2014/main" id="{86C8CCF5-F134-4B25-B877-E9DBAE895A6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C1E978-A836-4DCF-8148-1B637CCF3BDC}"/>
              </a:ext>
            </a:extLst>
          </p:cNvPr>
          <p:cNvSpPr>
            <a:spLocks noGrp="1"/>
          </p:cNvSpPr>
          <p:nvPr>
            <p:ph type="sldNum" sz="quarter" idx="12"/>
          </p:nvPr>
        </p:nvSpPr>
        <p:spPr/>
        <p:txBody>
          <a:bodyPr/>
          <a:lstStyle/>
          <a:p>
            <a:fld id="{0F2A6C4E-38CF-4EBA-A2AD-A2458482B045}" type="slidenum">
              <a:rPr lang="en-CA" smtClean="0"/>
              <a:t>‹#›</a:t>
            </a:fld>
            <a:endParaRPr lang="en-CA"/>
          </a:p>
        </p:txBody>
      </p:sp>
    </p:spTree>
    <p:extLst>
      <p:ext uri="{BB962C8B-B14F-4D97-AF65-F5344CB8AC3E}">
        <p14:creationId xmlns:p14="http://schemas.microsoft.com/office/powerpoint/2010/main" val="152627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1AF1-F0A2-4E94-9210-BFEF2E30C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748CD99-62DF-4FF5-B7B1-3EC1A25386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F8E2DF-AB51-41DB-86C3-5476720EFA7F}"/>
              </a:ext>
            </a:extLst>
          </p:cNvPr>
          <p:cNvSpPr>
            <a:spLocks noGrp="1"/>
          </p:cNvSpPr>
          <p:nvPr>
            <p:ph type="dt" sz="half" idx="10"/>
          </p:nvPr>
        </p:nvSpPr>
        <p:spPr/>
        <p:txBody>
          <a:bodyPr/>
          <a:lstStyle/>
          <a:p>
            <a:fld id="{8E43190D-AE8E-4FCB-8081-A9FE3BB0E124}" type="datetimeFigureOut">
              <a:rPr lang="en-CA" smtClean="0"/>
              <a:t>2025-01-27</a:t>
            </a:fld>
            <a:endParaRPr lang="en-CA"/>
          </a:p>
        </p:txBody>
      </p:sp>
      <p:sp>
        <p:nvSpPr>
          <p:cNvPr id="5" name="Footer Placeholder 4">
            <a:extLst>
              <a:ext uri="{FF2B5EF4-FFF2-40B4-BE49-F238E27FC236}">
                <a16:creationId xmlns:a16="http://schemas.microsoft.com/office/drawing/2014/main" id="{910C429D-597D-467B-90A2-71FD63C037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62413E-0654-4E3A-B39E-532BBED54200}"/>
              </a:ext>
            </a:extLst>
          </p:cNvPr>
          <p:cNvSpPr>
            <a:spLocks noGrp="1"/>
          </p:cNvSpPr>
          <p:nvPr>
            <p:ph type="sldNum" sz="quarter" idx="12"/>
          </p:nvPr>
        </p:nvSpPr>
        <p:spPr/>
        <p:txBody>
          <a:bodyPr/>
          <a:lstStyle/>
          <a:p>
            <a:fld id="{0F2A6C4E-38CF-4EBA-A2AD-A2458482B045}" type="slidenum">
              <a:rPr lang="en-CA" smtClean="0"/>
              <a:t>‹#›</a:t>
            </a:fld>
            <a:endParaRPr lang="en-CA"/>
          </a:p>
        </p:txBody>
      </p:sp>
    </p:spTree>
    <p:extLst>
      <p:ext uri="{BB962C8B-B14F-4D97-AF65-F5344CB8AC3E}">
        <p14:creationId xmlns:p14="http://schemas.microsoft.com/office/powerpoint/2010/main" val="273728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878C-F7FD-4F95-876E-6C5A1CBCD51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7423850-1CE2-4746-A023-27C547B4BB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1394AD2-24A9-4295-91FE-0AD8D8C67F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00A79E9-F378-4FF5-8DD2-A4EED959130F}"/>
              </a:ext>
            </a:extLst>
          </p:cNvPr>
          <p:cNvSpPr>
            <a:spLocks noGrp="1"/>
          </p:cNvSpPr>
          <p:nvPr>
            <p:ph type="dt" sz="half" idx="10"/>
          </p:nvPr>
        </p:nvSpPr>
        <p:spPr/>
        <p:txBody>
          <a:bodyPr/>
          <a:lstStyle/>
          <a:p>
            <a:fld id="{8E43190D-AE8E-4FCB-8081-A9FE3BB0E124}" type="datetimeFigureOut">
              <a:rPr lang="en-CA" smtClean="0"/>
              <a:t>2025-01-27</a:t>
            </a:fld>
            <a:endParaRPr lang="en-CA"/>
          </a:p>
        </p:txBody>
      </p:sp>
      <p:sp>
        <p:nvSpPr>
          <p:cNvPr id="6" name="Footer Placeholder 5">
            <a:extLst>
              <a:ext uri="{FF2B5EF4-FFF2-40B4-BE49-F238E27FC236}">
                <a16:creationId xmlns:a16="http://schemas.microsoft.com/office/drawing/2014/main" id="{7072D6DA-110F-447F-B2C4-D2303CC8352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2F94A7D-AED0-44AF-8AF1-8E42B4BD0934}"/>
              </a:ext>
            </a:extLst>
          </p:cNvPr>
          <p:cNvSpPr>
            <a:spLocks noGrp="1"/>
          </p:cNvSpPr>
          <p:nvPr>
            <p:ph type="sldNum" sz="quarter" idx="12"/>
          </p:nvPr>
        </p:nvSpPr>
        <p:spPr/>
        <p:txBody>
          <a:bodyPr/>
          <a:lstStyle/>
          <a:p>
            <a:fld id="{0F2A6C4E-38CF-4EBA-A2AD-A2458482B045}" type="slidenum">
              <a:rPr lang="en-CA" smtClean="0"/>
              <a:t>‹#›</a:t>
            </a:fld>
            <a:endParaRPr lang="en-CA"/>
          </a:p>
        </p:txBody>
      </p:sp>
    </p:spTree>
    <p:extLst>
      <p:ext uri="{BB962C8B-B14F-4D97-AF65-F5344CB8AC3E}">
        <p14:creationId xmlns:p14="http://schemas.microsoft.com/office/powerpoint/2010/main" val="153187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5E5F-9D88-42B7-948C-4666926A687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EEED864-BB97-463B-95AE-7984991C4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9449A4-EBEF-4B88-AAF8-820CF4E314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DDC54C4-0129-4EC5-9A4C-691A4F3D9A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ACD053-2530-4251-BF57-6155CE319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8ECE0FD-434F-47A0-8D74-E8C57FD469C9}"/>
              </a:ext>
            </a:extLst>
          </p:cNvPr>
          <p:cNvSpPr>
            <a:spLocks noGrp="1"/>
          </p:cNvSpPr>
          <p:nvPr>
            <p:ph type="dt" sz="half" idx="10"/>
          </p:nvPr>
        </p:nvSpPr>
        <p:spPr/>
        <p:txBody>
          <a:bodyPr/>
          <a:lstStyle/>
          <a:p>
            <a:fld id="{8E43190D-AE8E-4FCB-8081-A9FE3BB0E124}" type="datetimeFigureOut">
              <a:rPr lang="en-CA" smtClean="0"/>
              <a:t>2025-01-27</a:t>
            </a:fld>
            <a:endParaRPr lang="en-CA"/>
          </a:p>
        </p:txBody>
      </p:sp>
      <p:sp>
        <p:nvSpPr>
          <p:cNvPr id="8" name="Footer Placeholder 7">
            <a:extLst>
              <a:ext uri="{FF2B5EF4-FFF2-40B4-BE49-F238E27FC236}">
                <a16:creationId xmlns:a16="http://schemas.microsoft.com/office/drawing/2014/main" id="{D5D3E1C5-93A9-45B8-8F14-F3F0E35C586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D0419D-01B4-4B75-B864-7C612FA32CD8}"/>
              </a:ext>
            </a:extLst>
          </p:cNvPr>
          <p:cNvSpPr>
            <a:spLocks noGrp="1"/>
          </p:cNvSpPr>
          <p:nvPr>
            <p:ph type="sldNum" sz="quarter" idx="12"/>
          </p:nvPr>
        </p:nvSpPr>
        <p:spPr/>
        <p:txBody>
          <a:bodyPr/>
          <a:lstStyle/>
          <a:p>
            <a:fld id="{0F2A6C4E-38CF-4EBA-A2AD-A2458482B045}" type="slidenum">
              <a:rPr lang="en-CA" smtClean="0"/>
              <a:t>‹#›</a:t>
            </a:fld>
            <a:endParaRPr lang="en-CA"/>
          </a:p>
        </p:txBody>
      </p:sp>
    </p:spTree>
    <p:extLst>
      <p:ext uri="{BB962C8B-B14F-4D97-AF65-F5344CB8AC3E}">
        <p14:creationId xmlns:p14="http://schemas.microsoft.com/office/powerpoint/2010/main" val="164789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5154-1D26-454F-AFB5-8DD7DD9C403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D588E92-79C1-4F08-94BF-50D8161A3100}"/>
              </a:ext>
            </a:extLst>
          </p:cNvPr>
          <p:cNvSpPr>
            <a:spLocks noGrp="1"/>
          </p:cNvSpPr>
          <p:nvPr>
            <p:ph type="dt" sz="half" idx="10"/>
          </p:nvPr>
        </p:nvSpPr>
        <p:spPr/>
        <p:txBody>
          <a:bodyPr/>
          <a:lstStyle/>
          <a:p>
            <a:fld id="{8E43190D-AE8E-4FCB-8081-A9FE3BB0E124}" type="datetimeFigureOut">
              <a:rPr lang="en-CA" smtClean="0"/>
              <a:t>2025-01-27</a:t>
            </a:fld>
            <a:endParaRPr lang="en-CA"/>
          </a:p>
        </p:txBody>
      </p:sp>
      <p:sp>
        <p:nvSpPr>
          <p:cNvPr id="4" name="Footer Placeholder 3">
            <a:extLst>
              <a:ext uri="{FF2B5EF4-FFF2-40B4-BE49-F238E27FC236}">
                <a16:creationId xmlns:a16="http://schemas.microsoft.com/office/drawing/2014/main" id="{929C08A6-F3AE-4798-B761-39E88EC3B7B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25BE07C-08DC-4C84-BC07-FC28632CB9BB}"/>
              </a:ext>
            </a:extLst>
          </p:cNvPr>
          <p:cNvSpPr>
            <a:spLocks noGrp="1"/>
          </p:cNvSpPr>
          <p:nvPr>
            <p:ph type="sldNum" sz="quarter" idx="12"/>
          </p:nvPr>
        </p:nvSpPr>
        <p:spPr/>
        <p:txBody>
          <a:bodyPr/>
          <a:lstStyle/>
          <a:p>
            <a:fld id="{0F2A6C4E-38CF-4EBA-A2AD-A2458482B045}" type="slidenum">
              <a:rPr lang="en-CA" smtClean="0"/>
              <a:t>‹#›</a:t>
            </a:fld>
            <a:endParaRPr lang="en-CA"/>
          </a:p>
        </p:txBody>
      </p:sp>
    </p:spTree>
    <p:extLst>
      <p:ext uri="{BB962C8B-B14F-4D97-AF65-F5344CB8AC3E}">
        <p14:creationId xmlns:p14="http://schemas.microsoft.com/office/powerpoint/2010/main" val="130679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575C59-D65D-4358-9849-A04018C34745}"/>
              </a:ext>
            </a:extLst>
          </p:cNvPr>
          <p:cNvSpPr>
            <a:spLocks noGrp="1"/>
          </p:cNvSpPr>
          <p:nvPr>
            <p:ph type="dt" sz="half" idx="10"/>
          </p:nvPr>
        </p:nvSpPr>
        <p:spPr/>
        <p:txBody>
          <a:bodyPr/>
          <a:lstStyle/>
          <a:p>
            <a:fld id="{8E43190D-AE8E-4FCB-8081-A9FE3BB0E124}" type="datetimeFigureOut">
              <a:rPr lang="en-CA" smtClean="0"/>
              <a:t>2025-01-27</a:t>
            </a:fld>
            <a:endParaRPr lang="en-CA"/>
          </a:p>
        </p:txBody>
      </p:sp>
      <p:sp>
        <p:nvSpPr>
          <p:cNvPr id="3" name="Footer Placeholder 2">
            <a:extLst>
              <a:ext uri="{FF2B5EF4-FFF2-40B4-BE49-F238E27FC236}">
                <a16:creationId xmlns:a16="http://schemas.microsoft.com/office/drawing/2014/main" id="{0131CB22-2B91-42C8-8665-E473D762E95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F099095-1A13-4EE8-A177-AA79C9CD3EE2}"/>
              </a:ext>
            </a:extLst>
          </p:cNvPr>
          <p:cNvSpPr>
            <a:spLocks noGrp="1"/>
          </p:cNvSpPr>
          <p:nvPr>
            <p:ph type="sldNum" sz="quarter" idx="12"/>
          </p:nvPr>
        </p:nvSpPr>
        <p:spPr/>
        <p:txBody>
          <a:bodyPr/>
          <a:lstStyle/>
          <a:p>
            <a:fld id="{0F2A6C4E-38CF-4EBA-A2AD-A2458482B045}" type="slidenum">
              <a:rPr lang="en-CA" smtClean="0"/>
              <a:t>‹#›</a:t>
            </a:fld>
            <a:endParaRPr lang="en-CA"/>
          </a:p>
        </p:txBody>
      </p:sp>
    </p:spTree>
    <p:extLst>
      <p:ext uri="{BB962C8B-B14F-4D97-AF65-F5344CB8AC3E}">
        <p14:creationId xmlns:p14="http://schemas.microsoft.com/office/powerpoint/2010/main" val="334020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900B-A5DA-4D09-9E3F-DAB20D0BF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F16F6CC-5D1A-4C74-A112-88A54A11D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6E57ACB-2570-4359-B617-FCE4D95E7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7F481-A453-4648-B92B-CF4ECEC7FCD8}"/>
              </a:ext>
            </a:extLst>
          </p:cNvPr>
          <p:cNvSpPr>
            <a:spLocks noGrp="1"/>
          </p:cNvSpPr>
          <p:nvPr>
            <p:ph type="dt" sz="half" idx="10"/>
          </p:nvPr>
        </p:nvSpPr>
        <p:spPr/>
        <p:txBody>
          <a:bodyPr/>
          <a:lstStyle/>
          <a:p>
            <a:fld id="{8E43190D-AE8E-4FCB-8081-A9FE3BB0E124}" type="datetimeFigureOut">
              <a:rPr lang="en-CA" smtClean="0"/>
              <a:t>2025-01-27</a:t>
            </a:fld>
            <a:endParaRPr lang="en-CA"/>
          </a:p>
        </p:txBody>
      </p:sp>
      <p:sp>
        <p:nvSpPr>
          <p:cNvPr id="6" name="Footer Placeholder 5">
            <a:extLst>
              <a:ext uri="{FF2B5EF4-FFF2-40B4-BE49-F238E27FC236}">
                <a16:creationId xmlns:a16="http://schemas.microsoft.com/office/drawing/2014/main" id="{B9F451A6-72C1-41EF-A5BB-79AC42BDA25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C4E542C-F401-42D5-8A47-B09688D9A041}"/>
              </a:ext>
            </a:extLst>
          </p:cNvPr>
          <p:cNvSpPr>
            <a:spLocks noGrp="1"/>
          </p:cNvSpPr>
          <p:nvPr>
            <p:ph type="sldNum" sz="quarter" idx="12"/>
          </p:nvPr>
        </p:nvSpPr>
        <p:spPr/>
        <p:txBody>
          <a:bodyPr/>
          <a:lstStyle/>
          <a:p>
            <a:fld id="{0F2A6C4E-38CF-4EBA-A2AD-A2458482B045}" type="slidenum">
              <a:rPr lang="en-CA" smtClean="0"/>
              <a:t>‹#›</a:t>
            </a:fld>
            <a:endParaRPr lang="en-CA"/>
          </a:p>
        </p:txBody>
      </p:sp>
    </p:spTree>
    <p:extLst>
      <p:ext uri="{BB962C8B-B14F-4D97-AF65-F5344CB8AC3E}">
        <p14:creationId xmlns:p14="http://schemas.microsoft.com/office/powerpoint/2010/main" val="367524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ADB8-2BD4-4E25-B682-6FA502A87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AD92397-F6F6-4492-9565-7D82F0EA83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C282017-45C8-404E-940F-379B14CCD8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A5838-94C4-4012-9C6D-9DDF143460D2}"/>
              </a:ext>
            </a:extLst>
          </p:cNvPr>
          <p:cNvSpPr>
            <a:spLocks noGrp="1"/>
          </p:cNvSpPr>
          <p:nvPr>
            <p:ph type="dt" sz="half" idx="10"/>
          </p:nvPr>
        </p:nvSpPr>
        <p:spPr/>
        <p:txBody>
          <a:bodyPr/>
          <a:lstStyle/>
          <a:p>
            <a:fld id="{8E43190D-AE8E-4FCB-8081-A9FE3BB0E124}" type="datetimeFigureOut">
              <a:rPr lang="en-CA" smtClean="0"/>
              <a:t>2025-01-27</a:t>
            </a:fld>
            <a:endParaRPr lang="en-CA"/>
          </a:p>
        </p:txBody>
      </p:sp>
      <p:sp>
        <p:nvSpPr>
          <p:cNvPr id="6" name="Footer Placeholder 5">
            <a:extLst>
              <a:ext uri="{FF2B5EF4-FFF2-40B4-BE49-F238E27FC236}">
                <a16:creationId xmlns:a16="http://schemas.microsoft.com/office/drawing/2014/main" id="{F1EDF1A7-D902-45AB-9D83-802B4A2CD2A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17C8773-56EE-460B-8493-62A3EA12CB3A}"/>
              </a:ext>
            </a:extLst>
          </p:cNvPr>
          <p:cNvSpPr>
            <a:spLocks noGrp="1"/>
          </p:cNvSpPr>
          <p:nvPr>
            <p:ph type="sldNum" sz="quarter" idx="12"/>
          </p:nvPr>
        </p:nvSpPr>
        <p:spPr/>
        <p:txBody>
          <a:bodyPr/>
          <a:lstStyle/>
          <a:p>
            <a:fld id="{0F2A6C4E-38CF-4EBA-A2AD-A2458482B045}" type="slidenum">
              <a:rPr lang="en-CA" smtClean="0"/>
              <a:t>‹#›</a:t>
            </a:fld>
            <a:endParaRPr lang="en-CA"/>
          </a:p>
        </p:txBody>
      </p:sp>
    </p:spTree>
    <p:extLst>
      <p:ext uri="{BB962C8B-B14F-4D97-AF65-F5344CB8AC3E}">
        <p14:creationId xmlns:p14="http://schemas.microsoft.com/office/powerpoint/2010/main" val="54841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CAC362-03A4-482B-9B97-2181D435B2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87E1E3F-E616-4098-B962-72D8692B32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F5DEA05-0089-4B5E-A8D1-E78E099D44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3190D-AE8E-4FCB-8081-A9FE3BB0E124}" type="datetimeFigureOut">
              <a:rPr lang="en-CA" smtClean="0"/>
              <a:t>2025-01-27</a:t>
            </a:fld>
            <a:endParaRPr lang="en-CA"/>
          </a:p>
        </p:txBody>
      </p:sp>
      <p:sp>
        <p:nvSpPr>
          <p:cNvPr id="5" name="Footer Placeholder 4">
            <a:extLst>
              <a:ext uri="{FF2B5EF4-FFF2-40B4-BE49-F238E27FC236}">
                <a16:creationId xmlns:a16="http://schemas.microsoft.com/office/drawing/2014/main" id="{429773D5-1AAE-4CF8-90D8-05944FBE7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2335228-0108-433B-8B04-082AFAF4E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A6C4E-38CF-4EBA-A2AD-A2458482B045}" type="slidenum">
              <a:rPr lang="en-CA" smtClean="0"/>
              <a:t>‹#›</a:t>
            </a:fld>
            <a:endParaRPr lang="en-CA"/>
          </a:p>
        </p:txBody>
      </p:sp>
    </p:spTree>
    <p:extLst>
      <p:ext uri="{BB962C8B-B14F-4D97-AF65-F5344CB8AC3E}">
        <p14:creationId xmlns:p14="http://schemas.microsoft.com/office/powerpoint/2010/main" val="3145804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1.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oleObject" Target="../embeddings/oleObject21.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7.w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7.png"/><Relationship Id="rId5" Type="http://schemas.openxmlformats.org/officeDocument/2006/relationships/customXml" Target="../ink/ink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oleObject" Target="../embeddings/oleObject26.bin"/><Relationship Id="rId5" Type="http://schemas.openxmlformats.org/officeDocument/2006/relationships/image" Target="../media/image30.w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4.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notesSlide" Target="../notesSlides/notesSlide3.xml"/><Relationship Id="rId7" Type="http://schemas.openxmlformats.org/officeDocument/2006/relationships/image" Target="../media/image4.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oleObject9.bin"/><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8.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oleObject" Target="../embeddings/oleObject13.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7.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9.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oleObject" Target="../embeddings/oleObject17.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7737-879D-49BE-BDEF-ADA77A436759}"/>
              </a:ext>
            </a:extLst>
          </p:cNvPr>
          <p:cNvSpPr>
            <a:spLocks noGrp="1"/>
          </p:cNvSpPr>
          <p:nvPr>
            <p:ph type="ctrTitle"/>
          </p:nvPr>
        </p:nvSpPr>
        <p:spPr/>
        <p:txBody>
          <a:bodyPr/>
          <a:lstStyle/>
          <a:p>
            <a:r>
              <a:rPr lang="en-CA" dirty="0"/>
              <a:t>Ch10 Confidence Interval Review</a:t>
            </a:r>
          </a:p>
        </p:txBody>
      </p:sp>
      <p:sp>
        <p:nvSpPr>
          <p:cNvPr id="3" name="Subtitle 2">
            <a:extLst>
              <a:ext uri="{FF2B5EF4-FFF2-40B4-BE49-F238E27FC236}">
                <a16:creationId xmlns:a16="http://schemas.microsoft.com/office/drawing/2014/main" id="{00508145-9B52-445B-98EA-49162897AC57}"/>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67705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2EA071D-1A5C-4EB9-A004-8D0E2FF615D6}"/>
              </a:ext>
            </a:extLst>
          </p:cNvPr>
          <p:cNvSpPr>
            <a:spLocks noGrp="1"/>
          </p:cNvSpPr>
          <p:nvPr>
            <p:ph idx="1"/>
          </p:nvPr>
        </p:nvSpPr>
        <p:spPr>
          <a:xfrm>
            <a:off x="291313" y="275129"/>
            <a:ext cx="11401923" cy="1962380"/>
          </a:xfrm>
        </p:spPr>
        <p:txBody>
          <a:bodyPr>
            <a:normAutofit/>
          </a:bodyPr>
          <a:lstStyle/>
          <a:p>
            <a:pPr marL="0" indent="0">
              <a:buNone/>
            </a:pPr>
            <a:r>
              <a:rPr lang="en-CA" sz="2400" dirty="0"/>
              <a:t>A lab supply company sells pieces of pine wood 4” long and 1.5inch</a:t>
            </a:r>
            <a:r>
              <a:rPr lang="en-CA" sz="2400" baseline="30000" dirty="0"/>
              <a:t>2</a:t>
            </a:r>
            <a:r>
              <a:rPr lang="en-CA" sz="2400" dirty="0"/>
              <a:t> for force experiments in science classes.  From experience, the strength of these pieces of wood follows a normal distribution with SD 3000pounds.  How large of a sample is needed to estimate the mean load needed to apart these pieces of wood to within 1000pounds with 95% confidence </a:t>
            </a:r>
          </a:p>
          <a:p>
            <a:pPr marL="0" indent="0">
              <a:buNone/>
            </a:pPr>
            <a:r>
              <a:rPr lang="en-CA" sz="2400" dirty="0"/>
              <a:t>a) 571		b) 24		c) 7		d) 5		e) 35</a:t>
            </a:r>
          </a:p>
        </p:txBody>
      </p:sp>
      <p:sp>
        <p:nvSpPr>
          <p:cNvPr id="7" name="Content Placeholder 2">
            <a:extLst>
              <a:ext uri="{FF2B5EF4-FFF2-40B4-BE49-F238E27FC236}">
                <a16:creationId xmlns:a16="http://schemas.microsoft.com/office/drawing/2014/main" id="{C7A91520-6665-48C4-A39A-38EC3BDB2D9F}"/>
              </a:ext>
            </a:extLst>
          </p:cNvPr>
          <p:cNvSpPr txBox="1">
            <a:spLocks/>
          </p:cNvSpPr>
          <p:nvPr/>
        </p:nvSpPr>
        <p:spPr>
          <a:xfrm>
            <a:off x="283221" y="2444530"/>
            <a:ext cx="11660623" cy="3817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400"/>
              <a:t>The survey in the previous question was conducted by calling cellphones, and those conducting the survey are concerned about the possibility of undercoverage, since some people do not own a cellphone or only have a landline.  Which of the following is the best way for them to correct this source of bias? </a:t>
            </a:r>
          </a:p>
          <a:p>
            <a:pPr marL="514350" indent="-514350">
              <a:buFont typeface="Arial" panose="020B0604020202020204" pitchFamily="34" charset="0"/>
              <a:buAutoNum type="alphaLcParenR"/>
            </a:pPr>
            <a:r>
              <a:rPr lang="en-CA" sz="2400"/>
              <a:t>Throw this sample out and start over again with a better sampling method</a:t>
            </a:r>
          </a:p>
          <a:p>
            <a:pPr marL="514350" indent="-514350">
              <a:buFont typeface="Arial" panose="020B0604020202020204" pitchFamily="34" charset="0"/>
              <a:buAutoNum type="alphaLcParenR"/>
            </a:pPr>
            <a:r>
              <a:rPr lang="en-CA" sz="2400"/>
              <a:t>Use a higher confidence level, such as 99%</a:t>
            </a:r>
          </a:p>
          <a:p>
            <a:pPr marL="514350" indent="-514350">
              <a:buFont typeface="Arial" panose="020B0604020202020204" pitchFamily="34" charset="0"/>
              <a:buAutoNum type="alphaLcParenR"/>
            </a:pPr>
            <a:r>
              <a:rPr lang="en-CA" sz="2400"/>
              <a:t>Use a lower confidence level, such as 80%</a:t>
            </a:r>
          </a:p>
          <a:p>
            <a:pPr marL="514350" indent="-514350">
              <a:buFont typeface="Arial" panose="020B0604020202020204" pitchFamily="34" charset="0"/>
              <a:buAutoNum type="alphaLcParenR"/>
            </a:pPr>
            <a:r>
              <a:rPr lang="en-CA" sz="2400"/>
              <a:t>Us a t-interval instead of a z-interval</a:t>
            </a:r>
          </a:p>
          <a:p>
            <a:pPr marL="514350" indent="-514350">
              <a:buFont typeface="Arial" panose="020B0604020202020204" pitchFamily="34" charset="0"/>
              <a:buAutoNum type="alphaLcParenR"/>
            </a:pPr>
            <a:r>
              <a:rPr lang="en-CA" sz="2400"/>
              <a:t>Take a larger sample</a:t>
            </a:r>
            <a:endParaRPr lang="en-CA" sz="2400" dirty="0"/>
          </a:p>
        </p:txBody>
      </p:sp>
      <p:cxnSp>
        <p:nvCxnSpPr>
          <p:cNvPr id="3" name="Straight Connector 2">
            <a:extLst>
              <a:ext uri="{FF2B5EF4-FFF2-40B4-BE49-F238E27FC236}">
                <a16:creationId xmlns:a16="http://schemas.microsoft.com/office/drawing/2014/main" id="{8A0B75DF-BDFC-4989-AD5D-6308CE073F26}"/>
              </a:ext>
            </a:extLst>
          </p:cNvPr>
          <p:cNvCxnSpPr/>
          <p:nvPr/>
        </p:nvCxnSpPr>
        <p:spPr>
          <a:xfrm>
            <a:off x="283221" y="2237509"/>
            <a:ext cx="11078685"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7121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3D1B6-BD75-42FD-A8C5-7340893D0D76}"/>
              </a:ext>
            </a:extLst>
          </p:cNvPr>
          <p:cNvSpPr>
            <a:spLocks noGrp="1"/>
          </p:cNvSpPr>
          <p:nvPr>
            <p:ph idx="1"/>
          </p:nvPr>
        </p:nvSpPr>
        <p:spPr>
          <a:xfrm>
            <a:off x="291313" y="275129"/>
            <a:ext cx="11062487" cy="5901834"/>
          </a:xfrm>
        </p:spPr>
        <p:txBody>
          <a:bodyPr/>
          <a:lstStyle/>
          <a:p>
            <a:pPr marL="0" indent="0">
              <a:buNone/>
            </a:pPr>
            <a:r>
              <a:rPr lang="en-CA" dirty="0"/>
              <a:t>A lab supply company sells pieces of pine wood 4” long and 1.5inch</a:t>
            </a:r>
            <a:r>
              <a:rPr lang="en-CA" baseline="30000" dirty="0"/>
              <a:t>2</a:t>
            </a:r>
            <a:r>
              <a:rPr lang="en-CA" dirty="0"/>
              <a:t> for force experiments in science classes.  From experience, the strength of these pieces of wood follows a normal distribution with SD 3000pounds.  How large of a sample is needed to estimate the mean load needed to apart these pieces of wood to within 1000pounds with 95% confidence </a:t>
            </a:r>
          </a:p>
          <a:p>
            <a:pPr marL="0" indent="0">
              <a:buNone/>
            </a:pPr>
            <a:r>
              <a:rPr lang="en-CA" dirty="0"/>
              <a:t>a) 571		b) 24		c) 7		d) 5		e) 35</a:t>
            </a:r>
          </a:p>
        </p:txBody>
      </p:sp>
      <p:sp>
        <p:nvSpPr>
          <p:cNvPr id="6" name="TextBox 5">
            <a:extLst>
              <a:ext uri="{FF2B5EF4-FFF2-40B4-BE49-F238E27FC236}">
                <a16:creationId xmlns:a16="http://schemas.microsoft.com/office/drawing/2014/main" id="{B75D96B9-A782-4E55-998B-72B50828FA14}"/>
              </a:ext>
            </a:extLst>
          </p:cNvPr>
          <p:cNvSpPr txBox="1"/>
          <p:nvPr/>
        </p:nvSpPr>
        <p:spPr>
          <a:xfrm>
            <a:off x="237424" y="2906645"/>
            <a:ext cx="6338474" cy="769441"/>
          </a:xfrm>
          <a:prstGeom prst="rect">
            <a:avLst/>
          </a:prstGeom>
          <a:noFill/>
        </p:spPr>
        <p:txBody>
          <a:bodyPr wrap="square" rtlCol="0">
            <a:spAutoFit/>
          </a:bodyPr>
          <a:lstStyle/>
          <a:p>
            <a:r>
              <a:rPr lang="en-CA" sz="2200" dirty="0">
                <a:solidFill>
                  <a:srgbClr val="FF0000"/>
                </a:solidFill>
              </a:rPr>
              <a:t>The question is asking for a sample size needed so that the margin of error is within 1000pounds.</a:t>
            </a:r>
          </a:p>
        </p:txBody>
      </p:sp>
      <p:sp>
        <p:nvSpPr>
          <p:cNvPr id="8" name="TextBox 7">
            <a:extLst>
              <a:ext uri="{FF2B5EF4-FFF2-40B4-BE49-F238E27FC236}">
                <a16:creationId xmlns:a16="http://schemas.microsoft.com/office/drawing/2014/main" id="{16BB049C-8DB8-4C34-9D85-198FA54E738F}"/>
              </a:ext>
            </a:extLst>
          </p:cNvPr>
          <p:cNvSpPr txBox="1"/>
          <p:nvPr/>
        </p:nvSpPr>
        <p:spPr>
          <a:xfrm>
            <a:off x="237424" y="3660234"/>
            <a:ext cx="6338474" cy="430887"/>
          </a:xfrm>
          <a:prstGeom prst="rect">
            <a:avLst/>
          </a:prstGeom>
          <a:noFill/>
        </p:spPr>
        <p:txBody>
          <a:bodyPr wrap="square" rtlCol="0">
            <a:spAutoFit/>
          </a:bodyPr>
          <a:lstStyle/>
          <a:p>
            <a:r>
              <a:rPr lang="en-CA" sz="2200" dirty="0">
                <a:solidFill>
                  <a:srgbClr val="FF0000"/>
                </a:solidFill>
              </a:rPr>
              <a:t>Population standard deviation is 3000pounds.</a:t>
            </a:r>
          </a:p>
        </p:txBody>
      </p:sp>
      <p:sp>
        <p:nvSpPr>
          <p:cNvPr id="9" name="TextBox 8">
            <a:extLst>
              <a:ext uri="{FF2B5EF4-FFF2-40B4-BE49-F238E27FC236}">
                <a16:creationId xmlns:a16="http://schemas.microsoft.com/office/drawing/2014/main" id="{1C84380C-C1AA-4B4C-B2FA-5985248667F6}"/>
              </a:ext>
            </a:extLst>
          </p:cNvPr>
          <p:cNvSpPr txBox="1"/>
          <p:nvPr/>
        </p:nvSpPr>
        <p:spPr>
          <a:xfrm>
            <a:off x="237424" y="4205218"/>
            <a:ext cx="6338474" cy="769441"/>
          </a:xfrm>
          <a:prstGeom prst="rect">
            <a:avLst/>
          </a:prstGeom>
          <a:noFill/>
        </p:spPr>
        <p:txBody>
          <a:bodyPr wrap="square" rtlCol="0">
            <a:spAutoFit/>
          </a:bodyPr>
          <a:lstStyle/>
          <a:p>
            <a:r>
              <a:rPr lang="en-CA" sz="2200" dirty="0">
                <a:solidFill>
                  <a:srgbClr val="FF0000"/>
                </a:solidFill>
              </a:rPr>
              <a:t>For a 95% C.I., the z-critical score is: INVNORM(0.025)=1.95996</a:t>
            </a:r>
          </a:p>
        </p:txBody>
      </p:sp>
      <p:graphicFrame>
        <p:nvGraphicFramePr>
          <p:cNvPr id="10" name="Object 9">
            <a:extLst>
              <a:ext uri="{FF2B5EF4-FFF2-40B4-BE49-F238E27FC236}">
                <a16:creationId xmlns:a16="http://schemas.microsoft.com/office/drawing/2014/main" id="{DFB199F4-61D5-4136-BB13-ADA29E1D411A}"/>
              </a:ext>
            </a:extLst>
          </p:cNvPr>
          <p:cNvGraphicFramePr>
            <a:graphicFrameLocks noChangeAspect="1"/>
          </p:cNvGraphicFramePr>
          <p:nvPr>
            <p:extLst>
              <p:ext uri="{D42A27DB-BD31-4B8C-83A1-F6EECF244321}">
                <p14:modId xmlns:p14="http://schemas.microsoft.com/office/powerpoint/2010/main" val="3534071306"/>
              </p:ext>
            </p:extLst>
          </p:nvPr>
        </p:nvGraphicFramePr>
        <p:xfrm>
          <a:off x="6390009" y="2959067"/>
          <a:ext cx="1716560" cy="813290"/>
        </p:xfrm>
        <a:graphic>
          <a:graphicData uri="http://schemas.openxmlformats.org/presentationml/2006/ole">
            <mc:AlternateContent xmlns:mc="http://schemas.openxmlformats.org/markup-compatibility/2006">
              <mc:Choice xmlns:v="urn:schemas-microsoft-com:vml" Requires="v">
                <p:oleObj name="Equation" r:id="rId4" imgW="888840" imgH="419040" progId="Equation.DSMT4">
                  <p:embed/>
                </p:oleObj>
              </mc:Choice>
              <mc:Fallback>
                <p:oleObj name="Equation" r:id="rId4" imgW="888840" imgH="419040" progId="Equation.DSMT4">
                  <p:embed/>
                  <p:pic>
                    <p:nvPicPr>
                      <p:cNvPr id="10" name="Object 9">
                        <a:extLst>
                          <a:ext uri="{FF2B5EF4-FFF2-40B4-BE49-F238E27FC236}">
                            <a16:creationId xmlns:a16="http://schemas.microsoft.com/office/drawing/2014/main" id="{DFB199F4-61D5-4136-BB13-ADA29E1D411A}"/>
                          </a:ext>
                        </a:extLst>
                      </p:cNvPr>
                      <p:cNvPicPr/>
                      <p:nvPr/>
                    </p:nvPicPr>
                    <p:blipFill>
                      <a:blip r:embed="rId5"/>
                      <a:stretch>
                        <a:fillRect/>
                      </a:stretch>
                    </p:blipFill>
                    <p:spPr>
                      <a:xfrm>
                        <a:off x="6390009" y="2959067"/>
                        <a:ext cx="1716560" cy="81329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9372F21-8C05-485E-9672-237740002FCF}"/>
              </a:ext>
            </a:extLst>
          </p:cNvPr>
          <p:cNvGraphicFramePr>
            <a:graphicFrameLocks noChangeAspect="1"/>
          </p:cNvGraphicFramePr>
          <p:nvPr>
            <p:extLst>
              <p:ext uri="{D42A27DB-BD31-4B8C-83A1-F6EECF244321}">
                <p14:modId xmlns:p14="http://schemas.microsoft.com/office/powerpoint/2010/main" val="2291909913"/>
              </p:ext>
            </p:extLst>
          </p:nvPr>
        </p:nvGraphicFramePr>
        <p:xfrm>
          <a:off x="6268025" y="3676086"/>
          <a:ext cx="1717675" cy="765175"/>
        </p:xfrm>
        <a:graphic>
          <a:graphicData uri="http://schemas.openxmlformats.org/presentationml/2006/ole">
            <mc:AlternateContent xmlns:mc="http://schemas.openxmlformats.org/markup-compatibility/2006">
              <mc:Choice xmlns:v="urn:schemas-microsoft-com:vml" Requires="v">
                <p:oleObj name="Equation" r:id="rId6" imgW="888840" imgH="393480" progId="Equation.DSMT4">
                  <p:embed/>
                </p:oleObj>
              </mc:Choice>
              <mc:Fallback>
                <p:oleObj name="Equation" r:id="rId6" imgW="888840" imgH="393480" progId="Equation.DSMT4">
                  <p:embed/>
                  <p:pic>
                    <p:nvPicPr>
                      <p:cNvPr id="11" name="Object 10">
                        <a:extLst>
                          <a:ext uri="{FF2B5EF4-FFF2-40B4-BE49-F238E27FC236}">
                            <a16:creationId xmlns:a16="http://schemas.microsoft.com/office/drawing/2014/main" id="{69372F21-8C05-485E-9672-237740002FCF}"/>
                          </a:ext>
                        </a:extLst>
                      </p:cNvPr>
                      <p:cNvPicPr/>
                      <p:nvPr/>
                    </p:nvPicPr>
                    <p:blipFill>
                      <a:blip r:embed="rId7"/>
                      <a:stretch>
                        <a:fillRect/>
                      </a:stretch>
                    </p:blipFill>
                    <p:spPr>
                      <a:xfrm>
                        <a:off x="6268025" y="3676086"/>
                        <a:ext cx="1717675" cy="7651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ED1E860-2CD0-492F-8B61-BBAF0D0D2D00}"/>
              </a:ext>
            </a:extLst>
          </p:cNvPr>
          <p:cNvGraphicFramePr>
            <a:graphicFrameLocks noChangeAspect="1"/>
          </p:cNvGraphicFramePr>
          <p:nvPr>
            <p:extLst>
              <p:ext uri="{D42A27DB-BD31-4B8C-83A1-F6EECF244321}">
                <p14:modId xmlns:p14="http://schemas.microsoft.com/office/powerpoint/2010/main" val="1188196509"/>
              </p:ext>
            </p:extLst>
          </p:nvPr>
        </p:nvGraphicFramePr>
        <p:xfrm>
          <a:off x="5612068" y="4495801"/>
          <a:ext cx="2330450" cy="765175"/>
        </p:xfrm>
        <a:graphic>
          <a:graphicData uri="http://schemas.openxmlformats.org/presentationml/2006/ole">
            <mc:AlternateContent xmlns:mc="http://schemas.openxmlformats.org/markup-compatibility/2006">
              <mc:Choice xmlns:v="urn:schemas-microsoft-com:vml" Requires="v">
                <p:oleObj name="Equation" r:id="rId8" imgW="1206360" imgH="393480" progId="Equation.DSMT4">
                  <p:embed/>
                </p:oleObj>
              </mc:Choice>
              <mc:Fallback>
                <p:oleObj name="Equation" r:id="rId8" imgW="1206360" imgH="393480" progId="Equation.DSMT4">
                  <p:embed/>
                  <p:pic>
                    <p:nvPicPr>
                      <p:cNvPr id="12" name="Object 11">
                        <a:extLst>
                          <a:ext uri="{FF2B5EF4-FFF2-40B4-BE49-F238E27FC236}">
                            <a16:creationId xmlns:a16="http://schemas.microsoft.com/office/drawing/2014/main" id="{4ED1E860-2CD0-492F-8B61-BBAF0D0D2D00}"/>
                          </a:ext>
                        </a:extLst>
                      </p:cNvPr>
                      <p:cNvPicPr/>
                      <p:nvPr/>
                    </p:nvPicPr>
                    <p:blipFill>
                      <a:blip r:embed="rId9"/>
                      <a:stretch>
                        <a:fillRect/>
                      </a:stretch>
                    </p:blipFill>
                    <p:spPr>
                      <a:xfrm>
                        <a:off x="5612068" y="4495801"/>
                        <a:ext cx="2330450" cy="7651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2CBA0F8-F6FD-458F-AC27-FC64E7111C07}"/>
              </a:ext>
            </a:extLst>
          </p:cNvPr>
          <p:cNvGraphicFramePr>
            <a:graphicFrameLocks noChangeAspect="1"/>
          </p:cNvGraphicFramePr>
          <p:nvPr>
            <p:extLst>
              <p:ext uri="{D42A27DB-BD31-4B8C-83A1-F6EECF244321}">
                <p14:modId xmlns:p14="http://schemas.microsoft.com/office/powerpoint/2010/main" val="2221144306"/>
              </p:ext>
            </p:extLst>
          </p:nvPr>
        </p:nvGraphicFramePr>
        <p:xfrm>
          <a:off x="6575898" y="5420902"/>
          <a:ext cx="1201738" cy="346075"/>
        </p:xfrm>
        <a:graphic>
          <a:graphicData uri="http://schemas.openxmlformats.org/presentationml/2006/ole">
            <mc:AlternateContent xmlns:mc="http://schemas.openxmlformats.org/markup-compatibility/2006">
              <mc:Choice xmlns:v="urn:schemas-microsoft-com:vml" Requires="v">
                <p:oleObj name="Equation" r:id="rId10" imgW="622080" imgH="177480" progId="Equation.DSMT4">
                  <p:embed/>
                </p:oleObj>
              </mc:Choice>
              <mc:Fallback>
                <p:oleObj name="Equation" r:id="rId10" imgW="622080" imgH="177480" progId="Equation.DSMT4">
                  <p:embed/>
                  <p:pic>
                    <p:nvPicPr>
                      <p:cNvPr id="13" name="Object 12">
                        <a:extLst>
                          <a:ext uri="{FF2B5EF4-FFF2-40B4-BE49-F238E27FC236}">
                            <a16:creationId xmlns:a16="http://schemas.microsoft.com/office/drawing/2014/main" id="{22CBA0F8-F6FD-458F-AC27-FC64E7111C07}"/>
                          </a:ext>
                        </a:extLst>
                      </p:cNvPr>
                      <p:cNvPicPr/>
                      <p:nvPr/>
                    </p:nvPicPr>
                    <p:blipFill>
                      <a:blip r:embed="rId11"/>
                      <a:stretch>
                        <a:fillRect/>
                      </a:stretch>
                    </p:blipFill>
                    <p:spPr>
                      <a:xfrm>
                        <a:off x="6575898" y="5420902"/>
                        <a:ext cx="1201738" cy="34607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D205F1E4-243E-4D97-9CDA-2F69710AE0F6}"/>
              </a:ext>
            </a:extLst>
          </p:cNvPr>
          <p:cNvSpPr txBox="1"/>
          <p:nvPr/>
        </p:nvSpPr>
        <p:spPr>
          <a:xfrm>
            <a:off x="291313" y="5567534"/>
            <a:ext cx="6338474" cy="430887"/>
          </a:xfrm>
          <a:prstGeom prst="rect">
            <a:avLst/>
          </a:prstGeom>
          <a:noFill/>
        </p:spPr>
        <p:txBody>
          <a:bodyPr wrap="square" rtlCol="0">
            <a:spAutoFit/>
          </a:bodyPr>
          <a:lstStyle/>
          <a:p>
            <a:r>
              <a:rPr lang="en-CA" sz="2200" dirty="0">
                <a:solidFill>
                  <a:srgbClr val="FF0000"/>
                </a:solidFill>
              </a:rPr>
              <a:t>Answer “E”</a:t>
            </a:r>
          </a:p>
        </p:txBody>
      </p:sp>
    </p:spTree>
    <p:custDataLst>
      <p:tags r:id="rId1"/>
    </p:custDataLst>
    <p:extLst>
      <p:ext uri="{BB962C8B-B14F-4D97-AF65-F5344CB8AC3E}">
        <p14:creationId xmlns:p14="http://schemas.microsoft.com/office/powerpoint/2010/main" val="306616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76C641-4F9D-4A85-8B5E-88A8C9466637}"/>
              </a:ext>
            </a:extLst>
          </p:cNvPr>
          <p:cNvSpPr>
            <a:spLocks noGrp="1"/>
          </p:cNvSpPr>
          <p:nvPr>
            <p:ph idx="1"/>
          </p:nvPr>
        </p:nvSpPr>
        <p:spPr>
          <a:xfrm>
            <a:off x="283221" y="158530"/>
            <a:ext cx="11660623" cy="5893742"/>
          </a:xfrm>
        </p:spPr>
        <p:txBody>
          <a:bodyPr/>
          <a:lstStyle/>
          <a:p>
            <a:pPr marL="0" indent="0">
              <a:buNone/>
            </a:pPr>
            <a:r>
              <a:rPr lang="en-CA" dirty="0"/>
              <a:t>The survey in the previous question was conducted by calling cellphones, and those conducting the survey are concerned about the possibility of </a:t>
            </a:r>
            <a:r>
              <a:rPr lang="en-CA" dirty="0" err="1"/>
              <a:t>undercoverage</a:t>
            </a:r>
            <a:r>
              <a:rPr lang="en-CA" dirty="0"/>
              <a:t>, since some people do not own a cellphone or only have a landline.  Which of the following is the best way for them to correct this source of bias? </a:t>
            </a:r>
          </a:p>
          <a:p>
            <a:pPr marL="514350" indent="-514350">
              <a:buAutoNum type="alphaLcParenR"/>
            </a:pPr>
            <a:r>
              <a:rPr lang="en-CA" dirty="0"/>
              <a:t>Throw this sample out and start over again with a better sampling method</a:t>
            </a:r>
          </a:p>
          <a:p>
            <a:pPr marL="514350" indent="-514350">
              <a:buAutoNum type="alphaLcParenR"/>
            </a:pPr>
            <a:r>
              <a:rPr lang="en-CA" dirty="0"/>
              <a:t>Use a higher confidence level, such as 99%</a:t>
            </a:r>
          </a:p>
          <a:p>
            <a:pPr marL="514350" indent="-514350">
              <a:buAutoNum type="alphaLcParenR"/>
            </a:pPr>
            <a:r>
              <a:rPr lang="en-CA" dirty="0"/>
              <a:t>Use a lower confidence level, such as 80%</a:t>
            </a:r>
          </a:p>
          <a:p>
            <a:pPr marL="514350" indent="-514350">
              <a:buAutoNum type="alphaLcParenR"/>
            </a:pPr>
            <a:r>
              <a:rPr lang="en-CA" dirty="0"/>
              <a:t>Us a t-interval instead of a z-interval</a:t>
            </a:r>
          </a:p>
          <a:p>
            <a:pPr marL="514350" indent="-514350">
              <a:buAutoNum type="alphaLcParenR"/>
            </a:pPr>
            <a:r>
              <a:rPr lang="en-CA" dirty="0"/>
              <a:t>Take a larger sample</a:t>
            </a:r>
          </a:p>
        </p:txBody>
      </p:sp>
      <p:sp>
        <p:nvSpPr>
          <p:cNvPr id="4" name="TextBox 3">
            <a:extLst>
              <a:ext uri="{FF2B5EF4-FFF2-40B4-BE49-F238E27FC236}">
                <a16:creationId xmlns:a16="http://schemas.microsoft.com/office/drawing/2014/main" id="{D18037B8-93DE-41FB-8D86-727516880445}"/>
              </a:ext>
            </a:extLst>
          </p:cNvPr>
          <p:cNvSpPr txBox="1"/>
          <p:nvPr/>
        </p:nvSpPr>
        <p:spPr>
          <a:xfrm>
            <a:off x="341787" y="4937237"/>
            <a:ext cx="4976000" cy="430887"/>
          </a:xfrm>
          <a:prstGeom prst="rect">
            <a:avLst/>
          </a:prstGeom>
          <a:noFill/>
        </p:spPr>
        <p:txBody>
          <a:bodyPr wrap="square" rtlCol="0">
            <a:spAutoFit/>
          </a:bodyPr>
          <a:lstStyle/>
          <a:p>
            <a:r>
              <a:rPr lang="en-CA" sz="2200" dirty="0">
                <a:solidFill>
                  <a:srgbClr val="FF0000"/>
                </a:solidFill>
              </a:rPr>
              <a:t>Garbage IN Garbage OUT!!!</a:t>
            </a:r>
          </a:p>
        </p:txBody>
      </p:sp>
      <p:sp>
        <p:nvSpPr>
          <p:cNvPr id="5" name="TextBox 4">
            <a:extLst>
              <a:ext uri="{FF2B5EF4-FFF2-40B4-BE49-F238E27FC236}">
                <a16:creationId xmlns:a16="http://schemas.microsoft.com/office/drawing/2014/main" id="{B3D179AA-B988-4342-81D7-A6E9CFBFE692}"/>
              </a:ext>
            </a:extLst>
          </p:cNvPr>
          <p:cNvSpPr txBox="1"/>
          <p:nvPr/>
        </p:nvSpPr>
        <p:spPr>
          <a:xfrm>
            <a:off x="351518" y="5362014"/>
            <a:ext cx="9531784" cy="430887"/>
          </a:xfrm>
          <a:prstGeom prst="rect">
            <a:avLst/>
          </a:prstGeom>
          <a:noFill/>
        </p:spPr>
        <p:txBody>
          <a:bodyPr wrap="square" rtlCol="0">
            <a:spAutoFit/>
          </a:bodyPr>
          <a:lstStyle/>
          <a:p>
            <a:r>
              <a:rPr lang="en-CA" sz="2200" dirty="0">
                <a:solidFill>
                  <a:srgbClr val="FF0000"/>
                </a:solidFill>
              </a:rPr>
              <a:t>IF there is bias in your sample, then nothing you do can correct his bias.</a:t>
            </a:r>
          </a:p>
        </p:txBody>
      </p:sp>
      <p:sp>
        <p:nvSpPr>
          <p:cNvPr id="7" name="TextBox 6">
            <a:extLst>
              <a:ext uri="{FF2B5EF4-FFF2-40B4-BE49-F238E27FC236}">
                <a16:creationId xmlns:a16="http://schemas.microsoft.com/office/drawing/2014/main" id="{0E70CAFA-5210-41A8-BEE0-269384D58195}"/>
              </a:ext>
            </a:extLst>
          </p:cNvPr>
          <p:cNvSpPr txBox="1"/>
          <p:nvPr/>
        </p:nvSpPr>
        <p:spPr>
          <a:xfrm>
            <a:off x="341787" y="5833773"/>
            <a:ext cx="3328660" cy="430887"/>
          </a:xfrm>
          <a:prstGeom prst="rect">
            <a:avLst/>
          </a:prstGeom>
          <a:noFill/>
        </p:spPr>
        <p:txBody>
          <a:bodyPr wrap="square" rtlCol="0">
            <a:spAutoFit/>
          </a:bodyPr>
          <a:lstStyle/>
          <a:p>
            <a:r>
              <a:rPr lang="en-CA" sz="2200" dirty="0">
                <a:solidFill>
                  <a:srgbClr val="FF0000"/>
                </a:solidFill>
              </a:rPr>
              <a:t>Answer: A</a:t>
            </a:r>
          </a:p>
        </p:txBody>
      </p:sp>
    </p:spTree>
    <p:custDataLst>
      <p:tags r:id="rId1"/>
    </p:custDataLst>
    <p:extLst>
      <p:ext uri="{BB962C8B-B14F-4D97-AF65-F5344CB8AC3E}">
        <p14:creationId xmlns:p14="http://schemas.microsoft.com/office/powerpoint/2010/main" val="23036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87A6E-9D27-4AFD-94F0-274C63470A04}"/>
              </a:ext>
            </a:extLst>
          </p:cNvPr>
          <p:cNvSpPr>
            <a:spLocks noGrp="1"/>
          </p:cNvSpPr>
          <p:nvPr>
            <p:ph idx="1"/>
          </p:nvPr>
        </p:nvSpPr>
        <p:spPr>
          <a:xfrm>
            <a:off x="166255" y="156152"/>
            <a:ext cx="10515600" cy="3016539"/>
          </a:xfrm>
        </p:spPr>
        <p:txBody>
          <a:bodyPr>
            <a:normAutofit/>
          </a:bodyPr>
          <a:lstStyle/>
          <a:p>
            <a:pPr marL="0" indent="0">
              <a:buNone/>
            </a:pPr>
            <a:r>
              <a:rPr lang="en-CA" sz="2400" dirty="0"/>
              <a:t>Which of the following would result in the narrowest confidence interval?</a:t>
            </a:r>
          </a:p>
          <a:p>
            <a:pPr marL="0" indent="0">
              <a:buNone/>
            </a:pPr>
            <a:r>
              <a:rPr lang="en-CA" sz="2400" dirty="0"/>
              <a:t>A) Small sample size and 95% confidence</a:t>
            </a:r>
          </a:p>
          <a:p>
            <a:pPr marL="0" indent="0">
              <a:buNone/>
            </a:pPr>
            <a:r>
              <a:rPr lang="en-CA" sz="2400" dirty="0"/>
              <a:t>B) small sample assize and 99% confidence</a:t>
            </a:r>
          </a:p>
          <a:p>
            <a:pPr marL="0" indent="0">
              <a:buNone/>
            </a:pPr>
            <a:r>
              <a:rPr lang="en-CA" sz="2400" dirty="0"/>
              <a:t>C)Large sample size and 95% confidence</a:t>
            </a:r>
          </a:p>
          <a:p>
            <a:pPr marL="0" indent="0">
              <a:buNone/>
            </a:pPr>
            <a:r>
              <a:rPr lang="en-CA" sz="2400" dirty="0"/>
              <a:t>D) Large sample size and 99% confidence</a:t>
            </a:r>
          </a:p>
          <a:p>
            <a:pPr marL="0" indent="0">
              <a:buNone/>
            </a:pPr>
            <a:r>
              <a:rPr lang="en-CA" sz="2400" dirty="0"/>
              <a:t>E) This cannot be answered without knowing an appropriate standard deviation</a:t>
            </a:r>
          </a:p>
          <a:p>
            <a:endParaRPr lang="en-CA" sz="2400" dirty="0"/>
          </a:p>
        </p:txBody>
      </p:sp>
      <p:sp>
        <p:nvSpPr>
          <p:cNvPr id="6" name="Content Placeholder 2">
            <a:extLst>
              <a:ext uri="{FF2B5EF4-FFF2-40B4-BE49-F238E27FC236}">
                <a16:creationId xmlns:a16="http://schemas.microsoft.com/office/drawing/2014/main" id="{9CF1AF90-70A8-465C-B78C-C0997A64E736}"/>
              </a:ext>
            </a:extLst>
          </p:cNvPr>
          <p:cNvSpPr txBox="1">
            <a:spLocks/>
          </p:cNvSpPr>
          <p:nvPr/>
        </p:nvSpPr>
        <p:spPr>
          <a:xfrm>
            <a:off x="200891" y="3515879"/>
            <a:ext cx="10515600" cy="30165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400" dirty="0"/>
              <a:t>Changing from a 90% confidence interval estimate for a population proportion to a 99% confidence interval estimate, with all other things being equal:</a:t>
            </a:r>
          </a:p>
          <a:p>
            <a:pPr marL="0" indent="0">
              <a:buNone/>
            </a:pPr>
            <a:r>
              <a:rPr lang="en-CA" sz="2400" dirty="0"/>
              <a:t>a) Increases the interval size by 9%</a:t>
            </a:r>
          </a:p>
          <a:p>
            <a:pPr marL="0" indent="0">
              <a:buNone/>
            </a:pPr>
            <a:r>
              <a:rPr lang="en-CA" sz="2400" dirty="0"/>
              <a:t>b) decreases the interval size by 9%</a:t>
            </a:r>
          </a:p>
          <a:p>
            <a:pPr marL="0" indent="0">
              <a:buNone/>
            </a:pPr>
            <a:r>
              <a:rPr lang="en-CA" sz="2400" dirty="0"/>
              <a:t>c) Increases the interval size by 57%</a:t>
            </a:r>
          </a:p>
          <a:p>
            <a:pPr marL="0" indent="0">
              <a:buNone/>
            </a:pPr>
            <a:r>
              <a:rPr lang="en-CA" sz="2400" dirty="0"/>
              <a:t>d) decreases the interval size by 57%</a:t>
            </a:r>
          </a:p>
          <a:p>
            <a:pPr marL="0" indent="0">
              <a:buFont typeface="Arial" panose="020B0604020202020204" pitchFamily="34" charset="0"/>
              <a:buNone/>
            </a:pPr>
            <a:r>
              <a:rPr lang="en-CA" sz="2400" dirty="0"/>
              <a:t>e)This question cannot be answered without knowing the sample size</a:t>
            </a:r>
          </a:p>
          <a:p>
            <a:endParaRPr lang="en-CA" sz="2400" dirty="0"/>
          </a:p>
        </p:txBody>
      </p:sp>
    </p:spTree>
    <p:custDataLst>
      <p:tags r:id="rId1"/>
    </p:custDataLst>
    <p:extLst>
      <p:ext uri="{BB962C8B-B14F-4D97-AF65-F5344CB8AC3E}">
        <p14:creationId xmlns:p14="http://schemas.microsoft.com/office/powerpoint/2010/main" val="55885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87A6E-9D27-4AFD-94F0-274C63470A04}"/>
              </a:ext>
            </a:extLst>
          </p:cNvPr>
          <p:cNvSpPr>
            <a:spLocks noGrp="1"/>
          </p:cNvSpPr>
          <p:nvPr>
            <p:ph idx="1"/>
          </p:nvPr>
        </p:nvSpPr>
        <p:spPr>
          <a:xfrm>
            <a:off x="166255" y="156152"/>
            <a:ext cx="10515600" cy="3016539"/>
          </a:xfrm>
        </p:spPr>
        <p:txBody>
          <a:bodyPr>
            <a:normAutofit/>
          </a:bodyPr>
          <a:lstStyle/>
          <a:p>
            <a:pPr marL="0" indent="0">
              <a:buNone/>
            </a:pPr>
            <a:r>
              <a:rPr lang="en-CA" sz="2400" dirty="0"/>
              <a:t>Which of the following would result in the narrowest confidence interval?</a:t>
            </a:r>
          </a:p>
          <a:p>
            <a:pPr marL="0" indent="0">
              <a:buNone/>
            </a:pPr>
            <a:r>
              <a:rPr lang="en-CA" sz="2400" dirty="0"/>
              <a:t>A) Small sample size and 95% confidence</a:t>
            </a:r>
          </a:p>
          <a:p>
            <a:pPr marL="0" indent="0">
              <a:buNone/>
            </a:pPr>
            <a:r>
              <a:rPr lang="en-CA" sz="2400" dirty="0"/>
              <a:t>B) small sample assize and 99% confidence</a:t>
            </a:r>
          </a:p>
          <a:p>
            <a:pPr marL="0" indent="0">
              <a:buNone/>
            </a:pPr>
            <a:r>
              <a:rPr lang="en-CA" sz="2400" dirty="0"/>
              <a:t>C)Large sample size and 95% confidence</a:t>
            </a:r>
          </a:p>
          <a:p>
            <a:pPr marL="0" indent="0">
              <a:buNone/>
            </a:pPr>
            <a:r>
              <a:rPr lang="en-CA" sz="2400" dirty="0"/>
              <a:t>D) Large sample size and 99% confidence</a:t>
            </a:r>
          </a:p>
          <a:p>
            <a:pPr marL="0" indent="0">
              <a:buNone/>
            </a:pPr>
            <a:r>
              <a:rPr lang="en-CA" sz="2400" dirty="0"/>
              <a:t>E) This cannot be answered without knowing an appropriate standard deviation</a:t>
            </a:r>
          </a:p>
          <a:p>
            <a:endParaRPr lang="en-CA" sz="2400" dirty="0"/>
          </a:p>
        </p:txBody>
      </p:sp>
      <p:sp>
        <p:nvSpPr>
          <p:cNvPr id="4" name="TextBox 3">
            <a:extLst>
              <a:ext uri="{FF2B5EF4-FFF2-40B4-BE49-F238E27FC236}">
                <a16:creationId xmlns:a16="http://schemas.microsoft.com/office/drawing/2014/main" id="{B462949C-E388-4723-A9F8-E338153E57B0}"/>
              </a:ext>
            </a:extLst>
          </p:cNvPr>
          <p:cNvSpPr txBox="1"/>
          <p:nvPr/>
        </p:nvSpPr>
        <p:spPr>
          <a:xfrm>
            <a:off x="166254" y="3172691"/>
            <a:ext cx="7486171" cy="430887"/>
          </a:xfrm>
          <a:prstGeom prst="rect">
            <a:avLst/>
          </a:prstGeom>
          <a:noFill/>
        </p:spPr>
        <p:txBody>
          <a:bodyPr wrap="square" rtlCol="0">
            <a:spAutoFit/>
          </a:bodyPr>
          <a:lstStyle/>
          <a:p>
            <a:r>
              <a:rPr lang="en-CA" sz="2200" dirty="0">
                <a:solidFill>
                  <a:srgbClr val="FF0000"/>
                </a:solidFill>
              </a:rPr>
              <a:t>Larger sample size will reduce Confidence Interval</a:t>
            </a:r>
          </a:p>
        </p:txBody>
      </p:sp>
      <p:sp>
        <p:nvSpPr>
          <p:cNvPr id="5" name="TextBox 4">
            <a:extLst>
              <a:ext uri="{FF2B5EF4-FFF2-40B4-BE49-F238E27FC236}">
                <a16:creationId xmlns:a16="http://schemas.microsoft.com/office/drawing/2014/main" id="{23525E2B-7863-4878-8FE3-FA0E3AD1941C}"/>
              </a:ext>
            </a:extLst>
          </p:cNvPr>
          <p:cNvSpPr txBox="1"/>
          <p:nvPr/>
        </p:nvSpPr>
        <p:spPr>
          <a:xfrm>
            <a:off x="166254" y="3707712"/>
            <a:ext cx="7486171" cy="769441"/>
          </a:xfrm>
          <a:prstGeom prst="rect">
            <a:avLst/>
          </a:prstGeom>
          <a:noFill/>
        </p:spPr>
        <p:txBody>
          <a:bodyPr wrap="square" rtlCol="0">
            <a:spAutoFit/>
          </a:bodyPr>
          <a:lstStyle/>
          <a:p>
            <a:r>
              <a:rPr lang="en-CA" sz="2200" dirty="0">
                <a:solidFill>
                  <a:srgbClr val="FF0000"/>
                </a:solidFill>
              </a:rPr>
              <a:t>A smaller confidence will reduce the z-critical score, thus reducing the margin of error.</a:t>
            </a:r>
          </a:p>
        </p:txBody>
      </p:sp>
      <p:sp>
        <p:nvSpPr>
          <p:cNvPr id="7" name="TextBox 6">
            <a:extLst>
              <a:ext uri="{FF2B5EF4-FFF2-40B4-BE49-F238E27FC236}">
                <a16:creationId xmlns:a16="http://schemas.microsoft.com/office/drawing/2014/main" id="{5134FE23-49FA-4A93-8FEA-611289A56A82}"/>
              </a:ext>
            </a:extLst>
          </p:cNvPr>
          <p:cNvSpPr txBox="1"/>
          <p:nvPr/>
        </p:nvSpPr>
        <p:spPr>
          <a:xfrm>
            <a:off x="166254" y="4477153"/>
            <a:ext cx="7486171" cy="430887"/>
          </a:xfrm>
          <a:prstGeom prst="rect">
            <a:avLst/>
          </a:prstGeom>
          <a:noFill/>
        </p:spPr>
        <p:txBody>
          <a:bodyPr wrap="square" rtlCol="0">
            <a:spAutoFit/>
          </a:bodyPr>
          <a:lstStyle/>
          <a:p>
            <a:r>
              <a:rPr lang="en-CA" sz="2200" dirty="0">
                <a:solidFill>
                  <a:srgbClr val="FF0000"/>
                </a:solidFill>
              </a:rPr>
              <a:t>Answer: “C”</a:t>
            </a:r>
          </a:p>
        </p:txBody>
      </p:sp>
    </p:spTree>
    <p:custDataLst>
      <p:tags r:id="rId1"/>
    </p:custDataLst>
    <p:extLst>
      <p:ext uri="{BB962C8B-B14F-4D97-AF65-F5344CB8AC3E}">
        <p14:creationId xmlns:p14="http://schemas.microsoft.com/office/powerpoint/2010/main" val="422598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F1AF90-70A8-465C-B78C-C0997A64E736}"/>
              </a:ext>
            </a:extLst>
          </p:cNvPr>
          <p:cNvSpPr txBox="1">
            <a:spLocks/>
          </p:cNvSpPr>
          <p:nvPr/>
        </p:nvSpPr>
        <p:spPr>
          <a:xfrm>
            <a:off x="136040" y="176049"/>
            <a:ext cx="10515600" cy="30165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400" dirty="0"/>
              <a:t>Changing from a 90% confidence interval estimate for a population proportion to a 99% confidence interval estimate, with all other things being equal:</a:t>
            </a:r>
          </a:p>
          <a:p>
            <a:pPr marL="0" indent="0">
              <a:buNone/>
            </a:pPr>
            <a:r>
              <a:rPr lang="en-CA" sz="2400" dirty="0"/>
              <a:t>a) Increases the interval size by 9%</a:t>
            </a:r>
          </a:p>
          <a:p>
            <a:pPr marL="0" indent="0">
              <a:buNone/>
            </a:pPr>
            <a:r>
              <a:rPr lang="en-CA" sz="2400" dirty="0"/>
              <a:t>b) decreases the interval size by 9%</a:t>
            </a:r>
          </a:p>
          <a:p>
            <a:pPr marL="0" indent="0">
              <a:buNone/>
            </a:pPr>
            <a:r>
              <a:rPr lang="en-CA" sz="2400" dirty="0"/>
              <a:t>c) Increases the interval size by 57%</a:t>
            </a:r>
          </a:p>
          <a:p>
            <a:pPr marL="0" indent="0">
              <a:buNone/>
            </a:pPr>
            <a:r>
              <a:rPr lang="en-CA" sz="2400" dirty="0"/>
              <a:t>d) decreases the interval size by 57%</a:t>
            </a:r>
          </a:p>
          <a:p>
            <a:pPr marL="0" indent="0">
              <a:buFont typeface="Arial" panose="020B0604020202020204" pitchFamily="34" charset="0"/>
              <a:buNone/>
            </a:pPr>
            <a:r>
              <a:rPr lang="en-CA" sz="2400" dirty="0"/>
              <a:t>e)This question cannot be answered without knowing the sample size</a:t>
            </a:r>
          </a:p>
          <a:p>
            <a:endParaRPr lang="en-CA" sz="2400" dirty="0"/>
          </a:p>
        </p:txBody>
      </p:sp>
      <p:sp>
        <p:nvSpPr>
          <p:cNvPr id="7" name="TextBox 6">
            <a:extLst>
              <a:ext uri="{FF2B5EF4-FFF2-40B4-BE49-F238E27FC236}">
                <a16:creationId xmlns:a16="http://schemas.microsoft.com/office/drawing/2014/main" id="{BB52C47B-E856-4F9A-B38C-8381ADC93178}"/>
              </a:ext>
            </a:extLst>
          </p:cNvPr>
          <p:cNvSpPr txBox="1"/>
          <p:nvPr/>
        </p:nvSpPr>
        <p:spPr>
          <a:xfrm>
            <a:off x="185709" y="2998113"/>
            <a:ext cx="7486171" cy="430887"/>
          </a:xfrm>
          <a:prstGeom prst="rect">
            <a:avLst/>
          </a:prstGeom>
          <a:noFill/>
        </p:spPr>
        <p:txBody>
          <a:bodyPr wrap="square" rtlCol="0">
            <a:spAutoFit/>
          </a:bodyPr>
          <a:lstStyle/>
          <a:p>
            <a:r>
              <a:rPr lang="en-CA" sz="2200" dirty="0">
                <a:solidFill>
                  <a:srgbClr val="FF0000"/>
                </a:solidFill>
              </a:rPr>
              <a:t>Find the z-critical score for both confidence intervals: </a:t>
            </a:r>
          </a:p>
        </p:txBody>
      </p:sp>
      <p:sp>
        <p:nvSpPr>
          <p:cNvPr id="8" name="TextBox 7">
            <a:extLst>
              <a:ext uri="{FF2B5EF4-FFF2-40B4-BE49-F238E27FC236}">
                <a16:creationId xmlns:a16="http://schemas.microsoft.com/office/drawing/2014/main" id="{541AADD4-6117-4976-B76C-CCEE7285A0BF}"/>
              </a:ext>
            </a:extLst>
          </p:cNvPr>
          <p:cNvSpPr txBox="1"/>
          <p:nvPr/>
        </p:nvSpPr>
        <p:spPr>
          <a:xfrm>
            <a:off x="185710" y="3520164"/>
            <a:ext cx="3737780" cy="430887"/>
          </a:xfrm>
          <a:prstGeom prst="rect">
            <a:avLst/>
          </a:prstGeom>
          <a:noFill/>
        </p:spPr>
        <p:txBody>
          <a:bodyPr wrap="square" rtlCol="0">
            <a:spAutoFit/>
          </a:bodyPr>
          <a:lstStyle/>
          <a:p>
            <a:r>
              <a:rPr lang="en-CA" sz="2200" dirty="0">
                <a:solidFill>
                  <a:srgbClr val="FF0000"/>
                </a:solidFill>
              </a:rPr>
              <a:t>INVNORM(0.05) = 1.64485</a:t>
            </a:r>
          </a:p>
        </p:txBody>
      </p:sp>
      <p:sp>
        <p:nvSpPr>
          <p:cNvPr id="9" name="TextBox 8">
            <a:extLst>
              <a:ext uri="{FF2B5EF4-FFF2-40B4-BE49-F238E27FC236}">
                <a16:creationId xmlns:a16="http://schemas.microsoft.com/office/drawing/2014/main" id="{3D4E75A3-719A-4D20-B1B4-5221908A2812}"/>
              </a:ext>
            </a:extLst>
          </p:cNvPr>
          <p:cNvSpPr txBox="1"/>
          <p:nvPr/>
        </p:nvSpPr>
        <p:spPr>
          <a:xfrm>
            <a:off x="185711" y="4042215"/>
            <a:ext cx="3737780" cy="430887"/>
          </a:xfrm>
          <a:prstGeom prst="rect">
            <a:avLst/>
          </a:prstGeom>
          <a:noFill/>
        </p:spPr>
        <p:txBody>
          <a:bodyPr wrap="square" rtlCol="0">
            <a:spAutoFit/>
          </a:bodyPr>
          <a:lstStyle/>
          <a:p>
            <a:r>
              <a:rPr lang="en-CA" sz="2200" dirty="0">
                <a:solidFill>
                  <a:srgbClr val="FF0000"/>
                </a:solidFill>
              </a:rPr>
              <a:t>INVNORM(0.005) = 2.5758</a:t>
            </a:r>
          </a:p>
        </p:txBody>
      </p:sp>
      <p:sp>
        <p:nvSpPr>
          <p:cNvPr id="10" name="TextBox 9">
            <a:extLst>
              <a:ext uri="{FF2B5EF4-FFF2-40B4-BE49-F238E27FC236}">
                <a16:creationId xmlns:a16="http://schemas.microsoft.com/office/drawing/2014/main" id="{F45994EF-B5B7-41AF-8EAD-013C042B8F33}"/>
              </a:ext>
            </a:extLst>
          </p:cNvPr>
          <p:cNvSpPr txBox="1"/>
          <p:nvPr/>
        </p:nvSpPr>
        <p:spPr>
          <a:xfrm>
            <a:off x="185708" y="4655430"/>
            <a:ext cx="8173593" cy="430887"/>
          </a:xfrm>
          <a:prstGeom prst="rect">
            <a:avLst/>
          </a:prstGeom>
          <a:noFill/>
        </p:spPr>
        <p:txBody>
          <a:bodyPr wrap="square" rtlCol="0">
            <a:spAutoFit/>
          </a:bodyPr>
          <a:lstStyle/>
          <a:p>
            <a:r>
              <a:rPr lang="en-CA" sz="2200" dirty="0">
                <a:solidFill>
                  <a:srgbClr val="FF0000"/>
                </a:solidFill>
              </a:rPr>
              <a:t>Percentage increase = (2.5758 – 1.64484)/1.64484</a:t>
            </a:r>
          </a:p>
        </p:txBody>
      </p:sp>
      <p:sp>
        <p:nvSpPr>
          <p:cNvPr id="11" name="TextBox 10">
            <a:extLst>
              <a:ext uri="{FF2B5EF4-FFF2-40B4-BE49-F238E27FC236}">
                <a16:creationId xmlns:a16="http://schemas.microsoft.com/office/drawing/2014/main" id="{F92B09B9-6CE5-4E0F-BD6C-E493C8223FC1}"/>
              </a:ext>
            </a:extLst>
          </p:cNvPr>
          <p:cNvSpPr txBox="1"/>
          <p:nvPr/>
        </p:nvSpPr>
        <p:spPr>
          <a:xfrm>
            <a:off x="2546284" y="5086317"/>
            <a:ext cx="2369427" cy="430887"/>
          </a:xfrm>
          <a:prstGeom prst="rect">
            <a:avLst/>
          </a:prstGeom>
          <a:noFill/>
        </p:spPr>
        <p:txBody>
          <a:bodyPr wrap="square" rtlCol="0">
            <a:spAutoFit/>
          </a:bodyPr>
          <a:lstStyle/>
          <a:p>
            <a:r>
              <a:rPr lang="en-CA" sz="2200" dirty="0">
                <a:solidFill>
                  <a:srgbClr val="FF0000"/>
                </a:solidFill>
              </a:rPr>
              <a:t>=0.5659930</a:t>
            </a:r>
          </a:p>
        </p:txBody>
      </p:sp>
      <p:sp>
        <p:nvSpPr>
          <p:cNvPr id="12" name="TextBox 11">
            <a:extLst>
              <a:ext uri="{FF2B5EF4-FFF2-40B4-BE49-F238E27FC236}">
                <a16:creationId xmlns:a16="http://schemas.microsoft.com/office/drawing/2014/main" id="{A7ACBD40-9983-4F7F-8E7E-AA13FBD50649}"/>
              </a:ext>
            </a:extLst>
          </p:cNvPr>
          <p:cNvSpPr txBox="1"/>
          <p:nvPr/>
        </p:nvSpPr>
        <p:spPr>
          <a:xfrm>
            <a:off x="185708" y="5517204"/>
            <a:ext cx="7849344" cy="430887"/>
          </a:xfrm>
          <a:prstGeom prst="rect">
            <a:avLst/>
          </a:prstGeom>
          <a:noFill/>
        </p:spPr>
        <p:txBody>
          <a:bodyPr wrap="square" rtlCol="0">
            <a:spAutoFit/>
          </a:bodyPr>
          <a:lstStyle/>
          <a:p>
            <a:r>
              <a:rPr lang="en-CA" sz="2200" dirty="0">
                <a:solidFill>
                  <a:srgbClr val="FF0000"/>
                </a:solidFill>
              </a:rPr>
              <a:t>The width of the confidence interval will increase by 57%</a:t>
            </a:r>
          </a:p>
        </p:txBody>
      </p:sp>
      <p:sp>
        <p:nvSpPr>
          <p:cNvPr id="13" name="TextBox 12">
            <a:extLst>
              <a:ext uri="{FF2B5EF4-FFF2-40B4-BE49-F238E27FC236}">
                <a16:creationId xmlns:a16="http://schemas.microsoft.com/office/drawing/2014/main" id="{26DEBCB8-ECAD-4D78-BB4B-BB5A213FC37D}"/>
              </a:ext>
            </a:extLst>
          </p:cNvPr>
          <p:cNvSpPr txBox="1"/>
          <p:nvPr/>
        </p:nvSpPr>
        <p:spPr>
          <a:xfrm>
            <a:off x="136040" y="6097303"/>
            <a:ext cx="7849344" cy="430887"/>
          </a:xfrm>
          <a:prstGeom prst="rect">
            <a:avLst/>
          </a:prstGeom>
          <a:noFill/>
        </p:spPr>
        <p:txBody>
          <a:bodyPr wrap="square" rtlCol="0">
            <a:spAutoFit/>
          </a:bodyPr>
          <a:lstStyle/>
          <a:p>
            <a:r>
              <a:rPr lang="en-CA" sz="2200" dirty="0">
                <a:solidFill>
                  <a:srgbClr val="FF0000"/>
                </a:solidFill>
              </a:rPr>
              <a:t>Answer “C”</a:t>
            </a:r>
          </a:p>
        </p:txBody>
      </p:sp>
    </p:spTree>
    <p:custDataLst>
      <p:tags r:id="rId1"/>
    </p:custDataLst>
    <p:extLst>
      <p:ext uri="{BB962C8B-B14F-4D97-AF65-F5344CB8AC3E}">
        <p14:creationId xmlns:p14="http://schemas.microsoft.com/office/powerpoint/2010/main" val="9957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8678F-5352-4F82-AB59-88422B8E109C}"/>
              </a:ext>
            </a:extLst>
          </p:cNvPr>
          <p:cNvSpPr>
            <a:spLocks noGrp="1"/>
          </p:cNvSpPr>
          <p:nvPr>
            <p:ph idx="1"/>
          </p:nvPr>
        </p:nvSpPr>
        <p:spPr>
          <a:xfrm>
            <a:off x="169932" y="150701"/>
            <a:ext cx="10983686" cy="5857649"/>
          </a:xfrm>
        </p:spPr>
        <p:txBody>
          <a:bodyPr/>
          <a:lstStyle/>
          <a:p>
            <a:pPr marL="0" indent="0">
              <a:buNone/>
            </a:pPr>
            <a:r>
              <a:rPr lang="en-CA" dirty="0"/>
              <a:t>The report of a sample survey of 1,014 adults says “With 90% confidence, between 37% and 44% of all Canadians are married”.  What does the phrase 90% confidence mean? </a:t>
            </a:r>
          </a:p>
          <a:p>
            <a:pPr marL="514350" indent="-514350">
              <a:buAutoNum type="alphaLcParenR"/>
            </a:pPr>
            <a:r>
              <a:rPr lang="en-CA" dirty="0"/>
              <a:t>We can be 90% confident that the method used to get the interval always gives the right answer</a:t>
            </a:r>
          </a:p>
          <a:p>
            <a:pPr marL="514350" indent="-514350">
              <a:buAutoNum type="alphaLcParenR"/>
            </a:pPr>
            <a:r>
              <a:rPr lang="en-CA" dirty="0"/>
              <a:t>We are 90% confident that the true proportion of Canadians that are married is between 37% to 44%.</a:t>
            </a:r>
          </a:p>
          <a:p>
            <a:pPr marL="514350" indent="-514350">
              <a:buAutoNum type="alphaLcParenR"/>
            </a:pPr>
            <a:r>
              <a:rPr lang="en-CA" dirty="0"/>
              <a:t>The probability that between 37% and 44% of the Canadian population that is married is about 90%.</a:t>
            </a:r>
          </a:p>
          <a:p>
            <a:pPr marL="514350" indent="-514350">
              <a:buAutoNum type="alphaLcParenR"/>
            </a:pPr>
            <a:r>
              <a:rPr lang="en-CA" dirty="0"/>
              <a:t>The method used to get the interval from 37% to 44%, when used over and over, produces intervals which include the true population percentage about 90% of the time</a:t>
            </a:r>
          </a:p>
          <a:p>
            <a:pPr marL="514350" indent="-514350">
              <a:buAutoNum type="alphaLcParenR"/>
            </a:pPr>
            <a:r>
              <a:rPr lang="en-CA" dirty="0"/>
              <a:t>95% of all Canadians will be married between 37% and 44% of the time</a:t>
            </a:r>
          </a:p>
        </p:txBody>
      </p:sp>
      <p:sp>
        <p:nvSpPr>
          <p:cNvPr id="5" name="TextBox 4">
            <a:extLst>
              <a:ext uri="{FF2B5EF4-FFF2-40B4-BE49-F238E27FC236}">
                <a16:creationId xmlns:a16="http://schemas.microsoft.com/office/drawing/2014/main" id="{BE82A7CE-7A36-4D24-A46C-ECA8876AD87F}"/>
              </a:ext>
            </a:extLst>
          </p:cNvPr>
          <p:cNvSpPr txBox="1"/>
          <p:nvPr/>
        </p:nvSpPr>
        <p:spPr>
          <a:xfrm>
            <a:off x="182902" y="5937858"/>
            <a:ext cx="11127123" cy="769441"/>
          </a:xfrm>
          <a:prstGeom prst="rect">
            <a:avLst/>
          </a:prstGeom>
          <a:noFill/>
        </p:spPr>
        <p:txBody>
          <a:bodyPr wrap="square" rtlCol="0">
            <a:spAutoFit/>
          </a:bodyPr>
          <a:lstStyle/>
          <a:p>
            <a:r>
              <a:rPr lang="en-CA" sz="2200" dirty="0">
                <a:solidFill>
                  <a:srgbClr val="FF0000"/>
                </a:solidFill>
              </a:rPr>
              <a:t>We are confident in the method used to create the confidence interval, “Not” confident in the interval.  So the best answer is “D”</a:t>
            </a:r>
          </a:p>
        </p:txBody>
      </p:sp>
    </p:spTree>
    <p:custDataLst>
      <p:tags r:id="rId1"/>
    </p:custDataLst>
    <p:extLst>
      <p:ext uri="{BB962C8B-B14F-4D97-AF65-F5344CB8AC3E}">
        <p14:creationId xmlns:p14="http://schemas.microsoft.com/office/powerpoint/2010/main" val="65245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62C79-002F-41D7-977A-405D6403B777}"/>
              </a:ext>
            </a:extLst>
          </p:cNvPr>
          <p:cNvSpPr>
            <a:spLocks noGrp="1"/>
          </p:cNvSpPr>
          <p:nvPr>
            <p:ph idx="1"/>
          </p:nvPr>
        </p:nvSpPr>
        <p:spPr>
          <a:xfrm>
            <a:off x="413657" y="370114"/>
            <a:ext cx="10940143" cy="2549653"/>
          </a:xfrm>
        </p:spPr>
        <p:txBody>
          <a:bodyPr>
            <a:normAutofit/>
          </a:bodyPr>
          <a:lstStyle/>
          <a:p>
            <a:pPr marL="0" indent="0">
              <a:buNone/>
            </a:pPr>
            <a:r>
              <a:rPr lang="en-CA" dirty="0"/>
              <a:t>Johnny wants to estimate the proportion of all students that wear a watch regularly.  He stands at the front door for fifteen minutes on a weekday morning and flips a coin each time a student arrives.  If the coin comes up heads, he asks them if they were a watch.  After fifteen minutes, he has 33 responses and 21 of them wore a watch.  Which condition for constructing a Confidence interval for a proportion has the student failed to satisfy? </a:t>
            </a:r>
          </a:p>
        </p:txBody>
      </p:sp>
      <p:graphicFrame>
        <p:nvGraphicFramePr>
          <p:cNvPr id="5" name="Object 4">
            <a:extLst>
              <a:ext uri="{FF2B5EF4-FFF2-40B4-BE49-F238E27FC236}">
                <a16:creationId xmlns:a16="http://schemas.microsoft.com/office/drawing/2014/main" id="{2DADA5B0-8BF6-47DD-A95D-E2E580756A5F}"/>
              </a:ext>
            </a:extLst>
          </p:cNvPr>
          <p:cNvGraphicFramePr>
            <a:graphicFrameLocks noChangeAspect="1"/>
          </p:cNvGraphicFramePr>
          <p:nvPr>
            <p:extLst>
              <p:ext uri="{D42A27DB-BD31-4B8C-83A1-F6EECF244321}">
                <p14:modId xmlns:p14="http://schemas.microsoft.com/office/powerpoint/2010/main" val="2295961759"/>
              </p:ext>
            </p:extLst>
          </p:nvPr>
        </p:nvGraphicFramePr>
        <p:xfrm>
          <a:off x="413657" y="2970567"/>
          <a:ext cx="9141388" cy="3067376"/>
        </p:xfrm>
        <a:graphic>
          <a:graphicData uri="http://schemas.openxmlformats.org/presentationml/2006/ole">
            <mc:AlternateContent xmlns:mc="http://schemas.openxmlformats.org/markup-compatibility/2006">
              <mc:Choice xmlns:v="urn:schemas-microsoft-com:vml" Requires="v">
                <p:oleObj name="Equation" r:id="rId4" imgW="3822480" imgH="1282680" progId="Equation.DSMT4">
                  <p:embed/>
                </p:oleObj>
              </mc:Choice>
              <mc:Fallback>
                <p:oleObj name="Equation" r:id="rId4" imgW="3822480" imgH="1282680" progId="Equation.DSMT4">
                  <p:embed/>
                  <p:pic>
                    <p:nvPicPr>
                      <p:cNvPr id="5" name="Object 4">
                        <a:extLst>
                          <a:ext uri="{FF2B5EF4-FFF2-40B4-BE49-F238E27FC236}">
                            <a16:creationId xmlns:a16="http://schemas.microsoft.com/office/drawing/2014/main" id="{2DADA5B0-8BF6-47DD-A95D-E2E580756A5F}"/>
                          </a:ext>
                        </a:extLst>
                      </p:cNvPr>
                      <p:cNvPicPr/>
                      <p:nvPr/>
                    </p:nvPicPr>
                    <p:blipFill>
                      <a:blip r:embed="rId5"/>
                      <a:stretch>
                        <a:fillRect/>
                      </a:stretch>
                    </p:blipFill>
                    <p:spPr>
                      <a:xfrm>
                        <a:off x="413657" y="2970567"/>
                        <a:ext cx="9141388" cy="306737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52CFF77-4C22-453D-9C77-0FC4A6840141}"/>
              </a:ext>
            </a:extLst>
          </p:cNvPr>
          <p:cNvSpPr txBox="1"/>
          <p:nvPr/>
        </p:nvSpPr>
        <p:spPr>
          <a:xfrm>
            <a:off x="3052561" y="2998113"/>
            <a:ext cx="6979898" cy="430887"/>
          </a:xfrm>
          <a:prstGeom prst="rect">
            <a:avLst/>
          </a:prstGeom>
          <a:noFill/>
        </p:spPr>
        <p:txBody>
          <a:bodyPr wrap="square" rtlCol="0">
            <a:spAutoFit/>
          </a:bodyPr>
          <a:lstStyle/>
          <a:p>
            <a:r>
              <a:rPr lang="en-CA" sz="2200" dirty="0">
                <a:solidFill>
                  <a:srgbClr val="FF0000"/>
                </a:solidFill>
              </a:rPr>
              <a:t>Not every student comes in from the front door.  </a:t>
            </a:r>
          </a:p>
        </p:txBody>
      </p:sp>
      <p:sp>
        <p:nvSpPr>
          <p:cNvPr id="8" name="TextBox 7">
            <a:extLst>
              <a:ext uri="{FF2B5EF4-FFF2-40B4-BE49-F238E27FC236}">
                <a16:creationId xmlns:a16="http://schemas.microsoft.com/office/drawing/2014/main" id="{0CABA365-E80D-4773-8BD7-DBE576696270}"/>
              </a:ext>
            </a:extLst>
          </p:cNvPr>
          <p:cNvSpPr txBox="1"/>
          <p:nvPr/>
        </p:nvSpPr>
        <p:spPr>
          <a:xfrm>
            <a:off x="3052560" y="3476772"/>
            <a:ext cx="8121277" cy="430887"/>
          </a:xfrm>
          <a:prstGeom prst="rect">
            <a:avLst/>
          </a:prstGeom>
          <a:noFill/>
        </p:spPr>
        <p:txBody>
          <a:bodyPr wrap="square" rtlCol="0">
            <a:spAutoFit/>
          </a:bodyPr>
          <a:lstStyle/>
          <a:p>
            <a:r>
              <a:rPr lang="en-CA" sz="2200" dirty="0">
                <a:solidFill>
                  <a:srgbClr val="FF0000"/>
                </a:solidFill>
              </a:rPr>
              <a:t>He is sampling based on convenience leading to a Bias Sample.</a:t>
            </a:r>
          </a:p>
        </p:txBody>
      </p:sp>
      <p:sp>
        <p:nvSpPr>
          <p:cNvPr id="9" name="TextBox 8">
            <a:extLst>
              <a:ext uri="{FF2B5EF4-FFF2-40B4-BE49-F238E27FC236}">
                <a16:creationId xmlns:a16="http://schemas.microsoft.com/office/drawing/2014/main" id="{E81F6B01-DDF9-4FC2-84DA-7E8CE26C5D2A}"/>
              </a:ext>
            </a:extLst>
          </p:cNvPr>
          <p:cNvSpPr txBox="1"/>
          <p:nvPr/>
        </p:nvSpPr>
        <p:spPr>
          <a:xfrm>
            <a:off x="3052560" y="3935205"/>
            <a:ext cx="3328660" cy="430887"/>
          </a:xfrm>
          <a:prstGeom prst="rect">
            <a:avLst/>
          </a:prstGeom>
          <a:noFill/>
        </p:spPr>
        <p:txBody>
          <a:bodyPr wrap="square" rtlCol="0">
            <a:spAutoFit/>
          </a:bodyPr>
          <a:lstStyle/>
          <a:p>
            <a:r>
              <a:rPr lang="en-CA" sz="2200" dirty="0">
                <a:solidFill>
                  <a:srgbClr val="FF0000"/>
                </a:solidFill>
              </a:rPr>
              <a:t>Answer: D</a:t>
            </a:r>
          </a:p>
        </p:txBody>
      </p:sp>
    </p:spTree>
    <p:custDataLst>
      <p:tags r:id="rId1"/>
    </p:custDataLst>
    <p:extLst>
      <p:ext uri="{BB962C8B-B14F-4D97-AF65-F5344CB8AC3E}">
        <p14:creationId xmlns:p14="http://schemas.microsoft.com/office/powerpoint/2010/main" val="174125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B876B-17E7-4F7D-A590-4A1CDC5739B4}"/>
              </a:ext>
            </a:extLst>
          </p:cNvPr>
          <p:cNvPicPr>
            <a:picLocks noChangeAspect="1"/>
          </p:cNvPicPr>
          <p:nvPr/>
        </p:nvPicPr>
        <p:blipFill>
          <a:blip r:embed="rId4"/>
          <a:stretch>
            <a:fillRect/>
          </a:stretch>
        </p:blipFill>
        <p:spPr>
          <a:xfrm>
            <a:off x="254237" y="0"/>
            <a:ext cx="10153650" cy="5019675"/>
          </a:xfrm>
          <a:prstGeom prst="rect">
            <a:avLst/>
          </a:prstGeom>
        </p:spPr>
      </p:pic>
      <p:sp>
        <p:nvSpPr>
          <p:cNvPr id="3" name="TextBox 2">
            <a:extLst>
              <a:ext uri="{FF2B5EF4-FFF2-40B4-BE49-F238E27FC236}">
                <a16:creationId xmlns:a16="http://schemas.microsoft.com/office/drawing/2014/main" id="{4A22E9BC-AA3A-4DD3-91A6-7587C3112C6B}"/>
              </a:ext>
            </a:extLst>
          </p:cNvPr>
          <p:cNvSpPr txBox="1"/>
          <p:nvPr/>
        </p:nvSpPr>
        <p:spPr>
          <a:xfrm>
            <a:off x="140748" y="5074925"/>
            <a:ext cx="6979898" cy="430887"/>
          </a:xfrm>
          <a:prstGeom prst="rect">
            <a:avLst/>
          </a:prstGeom>
          <a:noFill/>
        </p:spPr>
        <p:txBody>
          <a:bodyPr wrap="square" rtlCol="0">
            <a:spAutoFit/>
          </a:bodyPr>
          <a:lstStyle/>
          <a:p>
            <a:r>
              <a:rPr lang="en-CA" sz="2200" dirty="0">
                <a:solidFill>
                  <a:srgbClr val="FF0000"/>
                </a:solidFill>
              </a:rPr>
              <a:t>Let’s dissect each of the responses: </a:t>
            </a:r>
          </a:p>
        </p:txBody>
      </p:sp>
      <p:sp>
        <p:nvSpPr>
          <p:cNvPr id="5" name="TextBox 4">
            <a:extLst>
              <a:ext uri="{FF2B5EF4-FFF2-40B4-BE49-F238E27FC236}">
                <a16:creationId xmlns:a16="http://schemas.microsoft.com/office/drawing/2014/main" id="{9EEE569A-6F4A-43AF-92F7-5A9292708279}"/>
              </a:ext>
            </a:extLst>
          </p:cNvPr>
          <p:cNvSpPr txBox="1"/>
          <p:nvPr/>
        </p:nvSpPr>
        <p:spPr>
          <a:xfrm>
            <a:off x="140748" y="5558066"/>
            <a:ext cx="11253584" cy="769441"/>
          </a:xfrm>
          <a:prstGeom prst="rect">
            <a:avLst/>
          </a:prstGeom>
          <a:noFill/>
        </p:spPr>
        <p:txBody>
          <a:bodyPr wrap="square" rtlCol="0">
            <a:spAutoFit/>
          </a:bodyPr>
          <a:lstStyle/>
          <a:p>
            <a:r>
              <a:rPr lang="en-CA" sz="2200" dirty="0">
                <a:solidFill>
                  <a:srgbClr val="FF0000"/>
                </a:solidFill>
              </a:rPr>
              <a:t>a) From our confidence interval, the margin of error is plus or minus 3 minutes.  So 95% of all samples will be within 3minutes.  </a:t>
            </a:r>
            <a:r>
              <a:rPr lang="en-CA" sz="2200" dirty="0" err="1">
                <a:solidFill>
                  <a:srgbClr val="FF0000"/>
                </a:solidFill>
              </a:rPr>
              <a:t>TrUE</a:t>
            </a:r>
            <a:endParaRPr lang="en-CA" sz="2200" dirty="0">
              <a:solidFill>
                <a:srgbClr val="FF0000"/>
              </a:solidFill>
            </a:endParaRPr>
          </a:p>
        </p:txBody>
      </p:sp>
      <p:sp>
        <p:nvSpPr>
          <p:cNvPr id="2" name="Rectangle 1">
            <a:extLst>
              <a:ext uri="{FF2B5EF4-FFF2-40B4-BE49-F238E27FC236}">
                <a16:creationId xmlns:a16="http://schemas.microsoft.com/office/drawing/2014/main" id="{39413BA9-E4E1-4662-864F-CDE2B92FB90B}"/>
              </a:ext>
            </a:extLst>
          </p:cNvPr>
          <p:cNvSpPr/>
          <p:nvPr/>
        </p:nvSpPr>
        <p:spPr>
          <a:xfrm>
            <a:off x="226979" y="5428034"/>
            <a:ext cx="11089532" cy="1141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B8025EB4-2B59-4873-8735-268FAA5DFC12}"/>
              </a:ext>
            </a:extLst>
          </p:cNvPr>
          <p:cNvSpPr txBox="1"/>
          <p:nvPr/>
        </p:nvSpPr>
        <p:spPr>
          <a:xfrm>
            <a:off x="206917" y="5511899"/>
            <a:ext cx="10726972" cy="769441"/>
          </a:xfrm>
          <a:prstGeom prst="rect">
            <a:avLst/>
          </a:prstGeom>
          <a:noFill/>
        </p:spPr>
        <p:txBody>
          <a:bodyPr wrap="square" rtlCol="0">
            <a:spAutoFit/>
          </a:bodyPr>
          <a:lstStyle/>
          <a:p>
            <a:r>
              <a:rPr lang="en-CA" sz="2200" dirty="0">
                <a:solidFill>
                  <a:srgbClr val="FF0000"/>
                </a:solidFill>
              </a:rPr>
              <a:t>b) We have 95% confidence in the method that we used to create this C.I.  So the chances that the parameter was outside of this Confidence Interval should be unlikely.</a:t>
            </a:r>
          </a:p>
        </p:txBody>
      </p:sp>
      <p:sp>
        <p:nvSpPr>
          <p:cNvPr id="7" name="Rectangle 6">
            <a:extLst>
              <a:ext uri="{FF2B5EF4-FFF2-40B4-BE49-F238E27FC236}">
                <a16:creationId xmlns:a16="http://schemas.microsoft.com/office/drawing/2014/main" id="{2D6568A4-08FC-4E99-AE64-711F71EA0179}"/>
              </a:ext>
            </a:extLst>
          </p:cNvPr>
          <p:cNvSpPr/>
          <p:nvPr/>
        </p:nvSpPr>
        <p:spPr>
          <a:xfrm>
            <a:off x="226979" y="5428033"/>
            <a:ext cx="11089532" cy="1141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13BEBF15-D39C-4ED6-8A4E-15DE67F9558B}"/>
              </a:ext>
            </a:extLst>
          </p:cNvPr>
          <p:cNvSpPr txBox="1"/>
          <p:nvPr/>
        </p:nvSpPr>
        <p:spPr>
          <a:xfrm>
            <a:off x="206917" y="5457810"/>
            <a:ext cx="10772368" cy="1107996"/>
          </a:xfrm>
          <a:prstGeom prst="rect">
            <a:avLst/>
          </a:prstGeom>
          <a:noFill/>
        </p:spPr>
        <p:txBody>
          <a:bodyPr wrap="square" rtlCol="0">
            <a:spAutoFit/>
          </a:bodyPr>
          <a:lstStyle/>
          <a:p>
            <a:r>
              <a:rPr lang="en-CA" sz="2200" dirty="0">
                <a:solidFill>
                  <a:srgbClr val="FF0000"/>
                </a:solidFill>
              </a:rPr>
              <a:t>C) This one is saying that with a 95% confidence, each tail would then be 2.5%.  So 2.5% of flights would be longer than 53minutes.  This would be true if the sample mean was equal to the parameter mean.  Unfortunately, they may be different and this statement would be false</a:t>
            </a:r>
          </a:p>
        </p:txBody>
      </p:sp>
      <p:sp>
        <p:nvSpPr>
          <p:cNvPr id="9" name="Rectangle 8">
            <a:extLst>
              <a:ext uri="{FF2B5EF4-FFF2-40B4-BE49-F238E27FC236}">
                <a16:creationId xmlns:a16="http://schemas.microsoft.com/office/drawing/2014/main" id="{9738BF84-B315-4B82-9A38-2997086E2781}"/>
              </a:ext>
            </a:extLst>
          </p:cNvPr>
          <p:cNvSpPr/>
          <p:nvPr/>
        </p:nvSpPr>
        <p:spPr>
          <a:xfrm>
            <a:off x="242481" y="5428032"/>
            <a:ext cx="11089532" cy="1141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BA4F200B-A1D9-4E3E-841C-D8F28E267C15}"/>
              </a:ext>
            </a:extLst>
          </p:cNvPr>
          <p:cNvSpPr txBox="1"/>
          <p:nvPr/>
        </p:nvSpPr>
        <p:spPr>
          <a:xfrm>
            <a:off x="202356" y="5486727"/>
            <a:ext cx="10115447" cy="769441"/>
          </a:xfrm>
          <a:prstGeom prst="rect">
            <a:avLst/>
          </a:prstGeom>
          <a:noFill/>
        </p:spPr>
        <p:txBody>
          <a:bodyPr wrap="square" rtlCol="0">
            <a:spAutoFit/>
          </a:bodyPr>
          <a:lstStyle/>
          <a:p>
            <a:r>
              <a:rPr lang="en-CA" sz="2200" dirty="0">
                <a:solidFill>
                  <a:srgbClr val="FF0000"/>
                </a:solidFill>
              </a:rPr>
              <a:t>D) We are confident in the method but not the interval.  However, most books would accept this interpretation.  </a:t>
            </a:r>
          </a:p>
        </p:txBody>
      </p:sp>
      <p:sp>
        <p:nvSpPr>
          <p:cNvPr id="11" name="Rectangle 10">
            <a:extLst>
              <a:ext uri="{FF2B5EF4-FFF2-40B4-BE49-F238E27FC236}">
                <a16:creationId xmlns:a16="http://schemas.microsoft.com/office/drawing/2014/main" id="{9E6B85E8-7098-416E-B6AA-34D0D0356E2A}"/>
              </a:ext>
            </a:extLst>
          </p:cNvPr>
          <p:cNvSpPr/>
          <p:nvPr/>
        </p:nvSpPr>
        <p:spPr>
          <a:xfrm>
            <a:off x="232756" y="5424792"/>
            <a:ext cx="11089532" cy="1141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7659C7D6-821D-4FE5-B955-086EE8D44E16}"/>
              </a:ext>
            </a:extLst>
          </p:cNvPr>
          <p:cNvSpPr txBox="1"/>
          <p:nvPr/>
        </p:nvSpPr>
        <p:spPr>
          <a:xfrm>
            <a:off x="254237" y="5525638"/>
            <a:ext cx="8474716" cy="430887"/>
          </a:xfrm>
          <a:prstGeom prst="rect">
            <a:avLst/>
          </a:prstGeom>
          <a:noFill/>
        </p:spPr>
        <p:txBody>
          <a:bodyPr wrap="square" rtlCol="0">
            <a:spAutoFit/>
          </a:bodyPr>
          <a:lstStyle/>
          <a:p>
            <a:r>
              <a:rPr lang="en-CA" sz="2200" dirty="0">
                <a:solidFill>
                  <a:srgbClr val="FF0000"/>
                </a:solidFill>
              </a:rPr>
              <a:t>E) This one is definitely true…..  It’s the definition of a confidence interval</a:t>
            </a:r>
          </a:p>
        </p:txBody>
      </p:sp>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57E4F237-F381-7A9E-F7F7-82FA77139D12}"/>
                  </a:ext>
                </a:extLst>
              </p14:cNvPr>
              <p14:cNvContentPartPr/>
              <p14:nvPr/>
            </p14:nvContentPartPr>
            <p14:xfrm>
              <a:off x="2281320" y="1127160"/>
              <a:ext cx="933120" cy="53640"/>
            </p14:xfrm>
          </p:contentPart>
        </mc:Choice>
        <mc:Fallback xmlns="">
          <p:pic>
            <p:nvPicPr>
              <p:cNvPr id="13" name="Ink 12">
                <a:extLst>
                  <a:ext uri="{FF2B5EF4-FFF2-40B4-BE49-F238E27FC236}">
                    <a16:creationId xmlns:a16="http://schemas.microsoft.com/office/drawing/2014/main" id="{57E4F237-F381-7A9E-F7F7-82FA77139D12}"/>
                  </a:ext>
                </a:extLst>
              </p:cNvPr>
              <p:cNvPicPr/>
              <p:nvPr/>
            </p:nvPicPr>
            <p:blipFill>
              <a:blip r:embed="rId6"/>
              <a:stretch>
                <a:fillRect/>
              </a:stretch>
            </p:blipFill>
            <p:spPr>
              <a:xfrm>
                <a:off x="2271960" y="1117800"/>
                <a:ext cx="951840" cy="72360"/>
              </a:xfrm>
              <a:prstGeom prst="rect">
                <a:avLst/>
              </a:prstGeom>
            </p:spPr>
          </p:pic>
        </mc:Fallback>
      </mc:AlternateContent>
    </p:spTree>
    <p:custDataLst>
      <p:tags r:id="rId1"/>
    </p:custDataLst>
    <p:extLst>
      <p:ext uri="{BB962C8B-B14F-4D97-AF65-F5344CB8AC3E}">
        <p14:creationId xmlns:p14="http://schemas.microsoft.com/office/powerpoint/2010/main" val="186259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52F874-29B7-4AFC-A4E9-B5C5214B8115}"/>
              </a:ext>
            </a:extLst>
          </p:cNvPr>
          <p:cNvSpPr>
            <a:spLocks noGrp="1"/>
          </p:cNvSpPr>
          <p:nvPr>
            <p:ph idx="1"/>
          </p:nvPr>
        </p:nvSpPr>
        <p:spPr>
          <a:xfrm>
            <a:off x="275129" y="283221"/>
            <a:ext cx="11078671" cy="5893742"/>
          </a:xfrm>
        </p:spPr>
        <p:txBody>
          <a:bodyPr/>
          <a:lstStyle/>
          <a:p>
            <a:pPr marL="0" indent="0">
              <a:buNone/>
            </a:pPr>
            <a:r>
              <a:rPr lang="en-CA" dirty="0"/>
              <a:t>A 90% confidence interval for the average amount spent on books by a freshman at a major university is $352</a:t>
            </a:r>
            <a:r>
              <a:rPr lang="en-CA" u="sng" dirty="0"/>
              <a:t>+</a:t>
            </a:r>
            <a:r>
              <a:rPr lang="en-CA" dirty="0"/>
              <a:t>2.  How would the margin of error of a 95% C.I. based on the same sample compare with the 90% interval?</a:t>
            </a:r>
          </a:p>
          <a:p>
            <a:pPr marL="514350" indent="-514350">
              <a:buAutoNum type="alphaLcParenR"/>
            </a:pPr>
            <a:r>
              <a:rPr lang="en-CA" dirty="0"/>
              <a:t>It would be smaller, because it omits 5% of the possible samples instead of 10%</a:t>
            </a:r>
          </a:p>
          <a:p>
            <a:pPr marL="514350" indent="-514350">
              <a:buAutoNum type="alphaLcParenR"/>
            </a:pPr>
            <a:r>
              <a:rPr lang="en-CA" dirty="0"/>
              <a:t>It would be the same, because the sample is the same</a:t>
            </a:r>
          </a:p>
          <a:p>
            <a:pPr marL="514350" indent="-514350">
              <a:buAutoNum type="alphaLcParenR"/>
            </a:pPr>
            <a:r>
              <a:rPr lang="en-CA" dirty="0"/>
              <a:t>It would be larger, because higher confidence requires a larger margin of error</a:t>
            </a:r>
          </a:p>
          <a:p>
            <a:pPr marL="514350" indent="-514350">
              <a:buAutoNum type="alphaLcParenR"/>
            </a:pPr>
            <a:r>
              <a:rPr lang="en-CA" dirty="0"/>
              <a:t>Can’t tell, because the margin of error varies from sample to sample</a:t>
            </a:r>
          </a:p>
          <a:p>
            <a:pPr marL="514350" indent="-514350">
              <a:buAutoNum type="alphaLcParenR"/>
            </a:pPr>
            <a:r>
              <a:rPr lang="en-CA" dirty="0"/>
              <a:t>Can’t tell, because it depends on the size of the population</a:t>
            </a:r>
          </a:p>
          <a:p>
            <a:pPr marL="514350" indent="-514350">
              <a:buAutoNum type="alphaLcParenR"/>
            </a:pPr>
            <a:endParaRPr lang="en-CA" dirty="0"/>
          </a:p>
        </p:txBody>
      </p:sp>
      <p:sp>
        <p:nvSpPr>
          <p:cNvPr id="5" name="TextBox 4">
            <a:extLst>
              <a:ext uri="{FF2B5EF4-FFF2-40B4-BE49-F238E27FC236}">
                <a16:creationId xmlns:a16="http://schemas.microsoft.com/office/drawing/2014/main" id="{D787094F-A402-4C6D-90FE-5458A6C3DDAC}"/>
              </a:ext>
            </a:extLst>
          </p:cNvPr>
          <p:cNvSpPr txBox="1"/>
          <p:nvPr/>
        </p:nvSpPr>
        <p:spPr>
          <a:xfrm>
            <a:off x="347958" y="5154626"/>
            <a:ext cx="3328660" cy="1107996"/>
          </a:xfrm>
          <a:prstGeom prst="rect">
            <a:avLst/>
          </a:prstGeom>
          <a:noFill/>
        </p:spPr>
        <p:txBody>
          <a:bodyPr wrap="square" rtlCol="0">
            <a:spAutoFit/>
          </a:bodyPr>
          <a:lstStyle/>
          <a:p>
            <a:r>
              <a:rPr lang="en-CA" sz="2200" dirty="0">
                <a:solidFill>
                  <a:srgbClr val="FF0000"/>
                </a:solidFill>
              </a:rPr>
              <a:t>Answer: C, because larger confidence would require a larger margin of error</a:t>
            </a:r>
          </a:p>
        </p:txBody>
      </p:sp>
    </p:spTree>
    <p:custDataLst>
      <p:tags r:id="rId1"/>
    </p:custDataLst>
    <p:extLst>
      <p:ext uri="{BB962C8B-B14F-4D97-AF65-F5344CB8AC3E}">
        <p14:creationId xmlns:p14="http://schemas.microsoft.com/office/powerpoint/2010/main" val="9908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1F58CF-4DDB-4C56-9535-5A6592B8CCB0}"/>
              </a:ext>
            </a:extLst>
          </p:cNvPr>
          <p:cNvPicPr>
            <a:picLocks noChangeAspect="1"/>
          </p:cNvPicPr>
          <p:nvPr/>
        </p:nvPicPr>
        <p:blipFill>
          <a:blip r:embed="rId4"/>
          <a:stretch>
            <a:fillRect/>
          </a:stretch>
        </p:blipFill>
        <p:spPr>
          <a:xfrm>
            <a:off x="21789" y="228266"/>
            <a:ext cx="11082111" cy="2001550"/>
          </a:xfrm>
          <a:prstGeom prst="rect">
            <a:avLst/>
          </a:prstGeom>
        </p:spPr>
      </p:pic>
      <p:sp>
        <p:nvSpPr>
          <p:cNvPr id="6" name="Content Placeholder 2">
            <a:extLst>
              <a:ext uri="{FF2B5EF4-FFF2-40B4-BE49-F238E27FC236}">
                <a16:creationId xmlns:a16="http://schemas.microsoft.com/office/drawing/2014/main" id="{CEF68148-405A-413F-933D-EECBD11F79C5}"/>
              </a:ext>
            </a:extLst>
          </p:cNvPr>
          <p:cNvSpPr>
            <a:spLocks noGrp="1"/>
          </p:cNvSpPr>
          <p:nvPr>
            <p:ph idx="1"/>
          </p:nvPr>
        </p:nvSpPr>
        <p:spPr>
          <a:xfrm>
            <a:off x="208309" y="2330261"/>
            <a:ext cx="10709073" cy="1923085"/>
          </a:xfrm>
        </p:spPr>
        <p:txBody>
          <a:bodyPr/>
          <a:lstStyle/>
          <a:p>
            <a:pPr marL="0" indent="0">
              <a:buNone/>
            </a:pPr>
            <a:r>
              <a:rPr lang="en-CA" dirty="0"/>
              <a:t>You are to construct a 90% T confidence interval for a population mean based on a sample size of 16.  What is the critical value of T* you will use in constructing this interval?</a:t>
            </a:r>
          </a:p>
          <a:p>
            <a:pPr marL="0" indent="0">
              <a:buNone/>
            </a:pPr>
            <a:r>
              <a:rPr lang="en-CA" dirty="0"/>
              <a:t>a) 1.341	b) 1.753	c) 1.746	d) 2.131	e) 1.337</a:t>
            </a:r>
          </a:p>
        </p:txBody>
      </p:sp>
      <p:pic>
        <p:nvPicPr>
          <p:cNvPr id="8" name="Picture 7">
            <a:extLst>
              <a:ext uri="{FF2B5EF4-FFF2-40B4-BE49-F238E27FC236}">
                <a16:creationId xmlns:a16="http://schemas.microsoft.com/office/drawing/2014/main" id="{7F3CB889-8CCC-407A-BACE-0D7307ECC35E}"/>
              </a:ext>
            </a:extLst>
          </p:cNvPr>
          <p:cNvPicPr>
            <a:picLocks noChangeAspect="1"/>
          </p:cNvPicPr>
          <p:nvPr/>
        </p:nvPicPr>
        <p:blipFill>
          <a:blip r:embed="rId5"/>
          <a:stretch>
            <a:fillRect/>
          </a:stretch>
        </p:blipFill>
        <p:spPr>
          <a:xfrm>
            <a:off x="374072" y="4454236"/>
            <a:ext cx="10248533" cy="2273853"/>
          </a:xfrm>
          <a:prstGeom prst="rect">
            <a:avLst/>
          </a:prstGeom>
        </p:spPr>
      </p:pic>
    </p:spTree>
    <p:custDataLst>
      <p:tags r:id="rId1"/>
    </p:custDataLst>
    <p:extLst>
      <p:ext uri="{BB962C8B-B14F-4D97-AF65-F5344CB8AC3E}">
        <p14:creationId xmlns:p14="http://schemas.microsoft.com/office/powerpoint/2010/main" val="21545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D27FB1-EED3-4521-9287-BF884446ABEA}"/>
              </a:ext>
            </a:extLst>
          </p:cNvPr>
          <p:cNvPicPr>
            <a:picLocks noChangeAspect="1"/>
          </p:cNvPicPr>
          <p:nvPr/>
        </p:nvPicPr>
        <p:blipFill>
          <a:blip r:embed="rId4"/>
          <a:stretch>
            <a:fillRect/>
          </a:stretch>
        </p:blipFill>
        <p:spPr>
          <a:xfrm>
            <a:off x="0" y="1671348"/>
            <a:ext cx="12192000" cy="2305859"/>
          </a:xfrm>
          <a:prstGeom prst="rect">
            <a:avLst/>
          </a:prstGeom>
        </p:spPr>
      </p:pic>
      <p:sp>
        <p:nvSpPr>
          <p:cNvPr id="6" name="TextBox 5">
            <a:extLst>
              <a:ext uri="{FF2B5EF4-FFF2-40B4-BE49-F238E27FC236}">
                <a16:creationId xmlns:a16="http://schemas.microsoft.com/office/drawing/2014/main" id="{FF09FE8A-F6A5-43CD-8593-8BED5BF03AA0}"/>
              </a:ext>
            </a:extLst>
          </p:cNvPr>
          <p:cNvSpPr txBox="1"/>
          <p:nvPr/>
        </p:nvSpPr>
        <p:spPr>
          <a:xfrm>
            <a:off x="178502" y="186117"/>
            <a:ext cx="11927183" cy="1877437"/>
          </a:xfrm>
          <a:prstGeom prst="rect">
            <a:avLst/>
          </a:prstGeom>
          <a:noFill/>
        </p:spPr>
        <p:txBody>
          <a:bodyPr wrap="square" rtlCol="0">
            <a:spAutoFit/>
          </a:bodyPr>
          <a:lstStyle/>
          <a:p>
            <a:r>
              <a:rPr lang="en-CA" sz="2900" dirty="0"/>
              <a:t>In checking conditions for constructing confidence intervals for a population mean, it’s important to plot the distribution of sample data.  Below are dot plots describing samples from three different populations.  For which of the three samples would it be safe to construct a t-interval? </a:t>
            </a:r>
          </a:p>
        </p:txBody>
      </p:sp>
      <p:sp>
        <p:nvSpPr>
          <p:cNvPr id="8" name="Content Placeholder 7">
            <a:extLst>
              <a:ext uri="{FF2B5EF4-FFF2-40B4-BE49-F238E27FC236}">
                <a16:creationId xmlns:a16="http://schemas.microsoft.com/office/drawing/2014/main" id="{92E30980-E7E9-42AF-A098-6B89A46FE6F9}"/>
              </a:ext>
            </a:extLst>
          </p:cNvPr>
          <p:cNvSpPr>
            <a:spLocks noGrp="1"/>
          </p:cNvSpPr>
          <p:nvPr>
            <p:ph idx="1"/>
          </p:nvPr>
        </p:nvSpPr>
        <p:spPr>
          <a:xfrm>
            <a:off x="87062" y="4093650"/>
            <a:ext cx="9338208" cy="1564503"/>
          </a:xfrm>
        </p:spPr>
        <p:txBody>
          <a:bodyPr/>
          <a:lstStyle/>
          <a:p>
            <a:pPr marL="514350" indent="-514350">
              <a:buAutoNum type="alphaLcParenR"/>
            </a:pPr>
            <a:r>
              <a:rPr lang="en-CA" dirty="0"/>
              <a:t>Sample X only		b) Sample Y only 	c) Sample Z only</a:t>
            </a:r>
          </a:p>
          <a:p>
            <a:pPr marL="0" indent="0">
              <a:buNone/>
            </a:pPr>
            <a:r>
              <a:rPr lang="en-CA" dirty="0"/>
              <a:t>d) Samples Y and Z		e) None of the samples</a:t>
            </a:r>
          </a:p>
        </p:txBody>
      </p:sp>
      <p:sp>
        <p:nvSpPr>
          <p:cNvPr id="7" name="TextBox 6">
            <a:extLst>
              <a:ext uri="{FF2B5EF4-FFF2-40B4-BE49-F238E27FC236}">
                <a16:creationId xmlns:a16="http://schemas.microsoft.com/office/drawing/2014/main" id="{D639E5DB-6895-412D-BB22-110354A7481F}"/>
              </a:ext>
            </a:extLst>
          </p:cNvPr>
          <p:cNvSpPr txBox="1"/>
          <p:nvPr/>
        </p:nvSpPr>
        <p:spPr>
          <a:xfrm>
            <a:off x="87062" y="5099550"/>
            <a:ext cx="11197311" cy="769441"/>
          </a:xfrm>
          <a:prstGeom prst="rect">
            <a:avLst/>
          </a:prstGeom>
          <a:noFill/>
        </p:spPr>
        <p:txBody>
          <a:bodyPr wrap="square" rtlCol="0">
            <a:spAutoFit/>
          </a:bodyPr>
          <a:lstStyle/>
          <a:p>
            <a:r>
              <a:rPr lang="en-CA" sz="2200" dirty="0">
                <a:solidFill>
                  <a:srgbClr val="FF0000"/>
                </a:solidFill>
              </a:rPr>
              <a:t>When plotting a sample, our goal is to check if there’s evidence to suggest that the population is not normal:  All three samples have outliers, suggesting that the population is skewed.  </a:t>
            </a:r>
          </a:p>
        </p:txBody>
      </p:sp>
      <p:sp>
        <p:nvSpPr>
          <p:cNvPr id="11" name="TextBox 10">
            <a:extLst>
              <a:ext uri="{FF2B5EF4-FFF2-40B4-BE49-F238E27FC236}">
                <a16:creationId xmlns:a16="http://schemas.microsoft.com/office/drawing/2014/main" id="{F3B2B425-17C7-42E3-9077-3D1B7A2F9B02}"/>
              </a:ext>
            </a:extLst>
          </p:cNvPr>
          <p:cNvSpPr txBox="1"/>
          <p:nvPr/>
        </p:nvSpPr>
        <p:spPr>
          <a:xfrm>
            <a:off x="87062" y="5768820"/>
            <a:ext cx="11827231" cy="769441"/>
          </a:xfrm>
          <a:prstGeom prst="rect">
            <a:avLst/>
          </a:prstGeom>
          <a:noFill/>
        </p:spPr>
        <p:txBody>
          <a:bodyPr wrap="square" rtlCol="0">
            <a:spAutoFit/>
          </a:bodyPr>
          <a:lstStyle/>
          <a:p>
            <a:r>
              <a:rPr lang="en-CA" sz="2200" dirty="0">
                <a:solidFill>
                  <a:srgbClr val="FF0000"/>
                </a:solidFill>
              </a:rPr>
              <a:t>If the population is skewed, then we want our sample size to be bigger than 30.  According to the CLT, if sample sizes are greater than 30 then the distribution of sample means would be normal</a:t>
            </a:r>
          </a:p>
        </p:txBody>
      </p:sp>
      <p:sp>
        <p:nvSpPr>
          <p:cNvPr id="12" name="TextBox 11">
            <a:extLst>
              <a:ext uri="{FF2B5EF4-FFF2-40B4-BE49-F238E27FC236}">
                <a16:creationId xmlns:a16="http://schemas.microsoft.com/office/drawing/2014/main" id="{A3B8BFB6-064E-48E2-81A9-BC504F9E3A34}"/>
              </a:ext>
            </a:extLst>
          </p:cNvPr>
          <p:cNvSpPr txBox="1"/>
          <p:nvPr/>
        </p:nvSpPr>
        <p:spPr>
          <a:xfrm>
            <a:off x="76903" y="6476632"/>
            <a:ext cx="11827231" cy="430887"/>
          </a:xfrm>
          <a:prstGeom prst="rect">
            <a:avLst/>
          </a:prstGeom>
          <a:noFill/>
        </p:spPr>
        <p:txBody>
          <a:bodyPr wrap="square" rtlCol="0">
            <a:spAutoFit/>
          </a:bodyPr>
          <a:lstStyle/>
          <a:p>
            <a:r>
              <a:rPr lang="en-CA" sz="2200" dirty="0">
                <a:solidFill>
                  <a:srgbClr val="FF0000"/>
                </a:solidFill>
              </a:rPr>
              <a:t>Answer: “B”</a:t>
            </a:r>
          </a:p>
        </p:txBody>
      </p:sp>
    </p:spTree>
    <p:custDataLst>
      <p:tags r:id="rId1"/>
    </p:custDataLst>
    <p:extLst>
      <p:ext uri="{BB962C8B-B14F-4D97-AF65-F5344CB8AC3E}">
        <p14:creationId xmlns:p14="http://schemas.microsoft.com/office/powerpoint/2010/main" val="45378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88129-5D34-4A27-88A0-2D3206AA962B}"/>
              </a:ext>
            </a:extLst>
          </p:cNvPr>
          <p:cNvSpPr>
            <a:spLocks noGrp="1"/>
          </p:cNvSpPr>
          <p:nvPr>
            <p:ph idx="1"/>
          </p:nvPr>
        </p:nvSpPr>
        <p:spPr>
          <a:xfrm>
            <a:off x="267037" y="186117"/>
            <a:ext cx="11733451" cy="3120596"/>
          </a:xfrm>
        </p:spPr>
        <p:txBody>
          <a:bodyPr>
            <a:normAutofit lnSpcReduction="10000"/>
          </a:bodyPr>
          <a:lstStyle/>
          <a:p>
            <a:pPr marL="0" indent="0">
              <a:buNone/>
            </a:pPr>
            <a:r>
              <a:rPr lang="en-CA" dirty="0"/>
              <a:t>The Cad Forest service is considering additional restrictions on the number of cars allowed to enter BC rain forest.  To assess public reaction, the service asks a random sample of 150 visitors if they favor the proposal.  Of these, 89 say “Yes”.  </a:t>
            </a:r>
          </a:p>
          <a:p>
            <a:pPr marL="514350" indent="-514350">
              <a:buFont typeface="Arial" panose="020B0604020202020204" pitchFamily="34" charset="0"/>
              <a:buAutoNum type="alphaLcParenR"/>
            </a:pPr>
            <a:r>
              <a:rPr lang="en-CA" dirty="0"/>
              <a:t>State the conditions requires to create C.I.</a:t>
            </a:r>
          </a:p>
          <a:p>
            <a:pPr marL="514350" indent="-514350">
              <a:buAutoNum type="alphaLcParenR"/>
            </a:pPr>
            <a:r>
              <a:rPr lang="en-CA" dirty="0"/>
              <a:t>Construct a 99% confidence interval to estimate the proportion of all visitors who support the restrictions</a:t>
            </a:r>
          </a:p>
          <a:p>
            <a:pPr marL="514350" indent="-514350">
              <a:buAutoNum type="alphaLcParenR"/>
            </a:pPr>
            <a:r>
              <a:rPr lang="en-CA" dirty="0"/>
              <a:t>Write a concluding sentence in context to describe what the C.I. means</a:t>
            </a:r>
          </a:p>
        </p:txBody>
      </p:sp>
      <p:sp>
        <p:nvSpPr>
          <p:cNvPr id="7" name="TextBox 6">
            <a:extLst>
              <a:ext uri="{FF2B5EF4-FFF2-40B4-BE49-F238E27FC236}">
                <a16:creationId xmlns:a16="http://schemas.microsoft.com/office/drawing/2014/main" id="{E5B179BE-2F9E-44B9-B43E-57DD1B762634}"/>
              </a:ext>
            </a:extLst>
          </p:cNvPr>
          <p:cNvSpPr txBox="1"/>
          <p:nvPr/>
        </p:nvSpPr>
        <p:spPr>
          <a:xfrm>
            <a:off x="49810" y="3306713"/>
            <a:ext cx="12081230" cy="769441"/>
          </a:xfrm>
          <a:prstGeom prst="rect">
            <a:avLst/>
          </a:prstGeom>
          <a:noFill/>
        </p:spPr>
        <p:txBody>
          <a:bodyPr wrap="square" rtlCol="0">
            <a:spAutoFit/>
          </a:bodyPr>
          <a:lstStyle/>
          <a:p>
            <a:r>
              <a:rPr lang="en-CA" sz="2200" dirty="0">
                <a:solidFill>
                  <a:srgbClr val="FF0000"/>
                </a:solidFill>
              </a:rPr>
              <a:t>First thing we do is check if we are performing a Z-interval based on mean, T-interval, or 1 Sample Proportion Z- Interval </a:t>
            </a:r>
          </a:p>
        </p:txBody>
      </p:sp>
      <p:sp>
        <p:nvSpPr>
          <p:cNvPr id="8" name="TextBox 7">
            <a:extLst>
              <a:ext uri="{FF2B5EF4-FFF2-40B4-BE49-F238E27FC236}">
                <a16:creationId xmlns:a16="http://schemas.microsoft.com/office/drawing/2014/main" id="{EEC69FDB-5378-4EB1-941C-998E7A5BA410}"/>
              </a:ext>
            </a:extLst>
          </p:cNvPr>
          <p:cNvSpPr txBox="1"/>
          <p:nvPr/>
        </p:nvSpPr>
        <p:spPr>
          <a:xfrm>
            <a:off x="60960" y="3996867"/>
            <a:ext cx="12081230" cy="430887"/>
          </a:xfrm>
          <a:prstGeom prst="rect">
            <a:avLst/>
          </a:prstGeom>
          <a:noFill/>
        </p:spPr>
        <p:txBody>
          <a:bodyPr wrap="square" rtlCol="0">
            <a:spAutoFit/>
          </a:bodyPr>
          <a:lstStyle/>
          <a:p>
            <a:r>
              <a:rPr lang="en-CA" sz="2200" dirty="0">
                <a:solidFill>
                  <a:srgbClr val="FF0000"/>
                </a:solidFill>
              </a:rPr>
              <a:t>Sample size is 150 with 89 Yes.  This would be a 1 sample Proportion Z-interval (10.3)</a:t>
            </a:r>
          </a:p>
        </p:txBody>
      </p:sp>
      <p:sp>
        <p:nvSpPr>
          <p:cNvPr id="9" name="TextBox 8">
            <a:extLst>
              <a:ext uri="{FF2B5EF4-FFF2-40B4-BE49-F238E27FC236}">
                <a16:creationId xmlns:a16="http://schemas.microsoft.com/office/drawing/2014/main" id="{5F74C138-D8DE-462C-9DF6-0E6EC58E9C53}"/>
              </a:ext>
            </a:extLst>
          </p:cNvPr>
          <p:cNvSpPr txBox="1"/>
          <p:nvPr/>
        </p:nvSpPr>
        <p:spPr>
          <a:xfrm>
            <a:off x="72110" y="4427754"/>
            <a:ext cx="12081230" cy="430887"/>
          </a:xfrm>
          <a:prstGeom prst="rect">
            <a:avLst/>
          </a:prstGeom>
          <a:noFill/>
        </p:spPr>
        <p:txBody>
          <a:bodyPr wrap="square" rtlCol="0">
            <a:spAutoFit/>
          </a:bodyPr>
          <a:lstStyle/>
          <a:p>
            <a:r>
              <a:rPr lang="en-CA" sz="2200" dirty="0">
                <a:solidFill>
                  <a:srgbClr val="FF0000"/>
                </a:solidFill>
              </a:rPr>
              <a:t>a) Condition: SRS – the sample is stated to be a random sample</a:t>
            </a:r>
          </a:p>
        </p:txBody>
      </p:sp>
      <p:sp>
        <p:nvSpPr>
          <p:cNvPr id="10" name="TextBox 9">
            <a:extLst>
              <a:ext uri="{FF2B5EF4-FFF2-40B4-BE49-F238E27FC236}">
                <a16:creationId xmlns:a16="http://schemas.microsoft.com/office/drawing/2014/main" id="{EF6A54DB-6E23-446E-AA69-4CBD159E7A73}"/>
              </a:ext>
            </a:extLst>
          </p:cNvPr>
          <p:cNvSpPr txBox="1"/>
          <p:nvPr/>
        </p:nvSpPr>
        <p:spPr>
          <a:xfrm>
            <a:off x="83260" y="4858641"/>
            <a:ext cx="12081230" cy="430887"/>
          </a:xfrm>
          <a:prstGeom prst="rect">
            <a:avLst/>
          </a:prstGeom>
          <a:noFill/>
        </p:spPr>
        <p:txBody>
          <a:bodyPr wrap="square" rtlCol="0">
            <a:spAutoFit/>
          </a:bodyPr>
          <a:lstStyle/>
          <a:p>
            <a:r>
              <a:rPr lang="en-CA" sz="2200" dirty="0">
                <a:solidFill>
                  <a:srgbClr val="FF0000"/>
                </a:solidFill>
              </a:rPr>
              <a:t>Normality -  np and nq both need to be greater or equal to 10</a:t>
            </a:r>
          </a:p>
        </p:txBody>
      </p:sp>
      <p:graphicFrame>
        <p:nvGraphicFramePr>
          <p:cNvPr id="2" name="Object 1">
            <a:extLst>
              <a:ext uri="{FF2B5EF4-FFF2-40B4-BE49-F238E27FC236}">
                <a16:creationId xmlns:a16="http://schemas.microsoft.com/office/drawing/2014/main" id="{29C003A4-2A6C-4CFF-9967-0645E6EF1925}"/>
              </a:ext>
            </a:extLst>
          </p:cNvPr>
          <p:cNvGraphicFramePr>
            <a:graphicFrameLocks noChangeAspect="1"/>
          </p:cNvGraphicFramePr>
          <p:nvPr>
            <p:extLst>
              <p:ext uri="{D42A27DB-BD31-4B8C-83A1-F6EECF244321}">
                <p14:modId xmlns:p14="http://schemas.microsoft.com/office/powerpoint/2010/main" val="978876338"/>
              </p:ext>
            </p:extLst>
          </p:nvPr>
        </p:nvGraphicFramePr>
        <p:xfrm>
          <a:off x="267037" y="5348712"/>
          <a:ext cx="1343025" cy="933450"/>
        </p:xfrm>
        <a:graphic>
          <a:graphicData uri="http://schemas.openxmlformats.org/presentationml/2006/ole">
            <mc:AlternateContent xmlns:mc="http://schemas.openxmlformats.org/markup-compatibility/2006">
              <mc:Choice xmlns:v="urn:schemas-microsoft-com:vml" Requires="v">
                <p:oleObj name="Equation" r:id="rId4" imgW="952200" imgH="660240" progId="Equation.DSMT4">
                  <p:embed/>
                </p:oleObj>
              </mc:Choice>
              <mc:Fallback>
                <p:oleObj name="Equation" r:id="rId4" imgW="952200" imgH="660240" progId="Equation.DSMT4">
                  <p:embed/>
                  <p:pic>
                    <p:nvPicPr>
                      <p:cNvPr id="2" name="Object 1">
                        <a:extLst>
                          <a:ext uri="{FF2B5EF4-FFF2-40B4-BE49-F238E27FC236}">
                            <a16:creationId xmlns:a16="http://schemas.microsoft.com/office/drawing/2014/main" id="{29C003A4-2A6C-4CFF-9967-0645E6EF1925}"/>
                          </a:ext>
                        </a:extLst>
                      </p:cNvPr>
                      <p:cNvPicPr/>
                      <p:nvPr/>
                    </p:nvPicPr>
                    <p:blipFill>
                      <a:blip r:embed="rId5"/>
                      <a:stretch>
                        <a:fillRect/>
                      </a:stretch>
                    </p:blipFill>
                    <p:spPr>
                      <a:xfrm>
                        <a:off x="267037" y="5348712"/>
                        <a:ext cx="1343025" cy="9334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29AAC03-43A7-463F-A066-383D1006CD81}"/>
              </a:ext>
            </a:extLst>
          </p:cNvPr>
          <p:cNvGraphicFramePr>
            <a:graphicFrameLocks noChangeAspect="1"/>
          </p:cNvGraphicFramePr>
          <p:nvPr>
            <p:extLst>
              <p:ext uri="{D42A27DB-BD31-4B8C-83A1-F6EECF244321}">
                <p14:modId xmlns:p14="http://schemas.microsoft.com/office/powerpoint/2010/main" val="3385312987"/>
              </p:ext>
            </p:extLst>
          </p:nvPr>
        </p:nvGraphicFramePr>
        <p:xfrm>
          <a:off x="1828290" y="5348712"/>
          <a:ext cx="1343025" cy="933450"/>
        </p:xfrm>
        <a:graphic>
          <a:graphicData uri="http://schemas.openxmlformats.org/presentationml/2006/ole">
            <mc:AlternateContent xmlns:mc="http://schemas.openxmlformats.org/markup-compatibility/2006">
              <mc:Choice xmlns:v="urn:schemas-microsoft-com:vml" Requires="v">
                <p:oleObj name="Equation" r:id="rId6" imgW="952200" imgH="660240" progId="Equation.DSMT4">
                  <p:embed/>
                </p:oleObj>
              </mc:Choice>
              <mc:Fallback>
                <p:oleObj name="Equation" r:id="rId6" imgW="952200" imgH="660240" progId="Equation.DSMT4">
                  <p:embed/>
                  <p:pic>
                    <p:nvPicPr>
                      <p:cNvPr id="11" name="Object 10">
                        <a:extLst>
                          <a:ext uri="{FF2B5EF4-FFF2-40B4-BE49-F238E27FC236}">
                            <a16:creationId xmlns:a16="http://schemas.microsoft.com/office/drawing/2014/main" id="{429AAC03-43A7-463F-A066-383D1006CD81}"/>
                          </a:ext>
                        </a:extLst>
                      </p:cNvPr>
                      <p:cNvPicPr/>
                      <p:nvPr/>
                    </p:nvPicPr>
                    <p:blipFill>
                      <a:blip r:embed="rId7"/>
                      <a:stretch>
                        <a:fillRect/>
                      </a:stretch>
                    </p:blipFill>
                    <p:spPr>
                      <a:xfrm>
                        <a:off x="1828290" y="5348712"/>
                        <a:ext cx="1343025" cy="93345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AAF2D30F-2F04-46B5-A96A-1A5AFDAD5D73}"/>
              </a:ext>
            </a:extLst>
          </p:cNvPr>
          <p:cNvSpPr txBox="1"/>
          <p:nvPr/>
        </p:nvSpPr>
        <p:spPr>
          <a:xfrm>
            <a:off x="3389543" y="5348712"/>
            <a:ext cx="8375737" cy="430887"/>
          </a:xfrm>
          <a:prstGeom prst="rect">
            <a:avLst/>
          </a:prstGeom>
          <a:noFill/>
        </p:spPr>
        <p:txBody>
          <a:bodyPr wrap="square" rtlCol="0">
            <a:spAutoFit/>
          </a:bodyPr>
          <a:lstStyle/>
          <a:p>
            <a:r>
              <a:rPr lang="en-CA" sz="2200" dirty="0">
                <a:solidFill>
                  <a:srgbClr val="FF0000"/>
                </a:solidFill>
              </a:rPr>
              <a:t>Independence: Since are we are sampling without replacement N</a:t>
            </a:r>
            <a:r>
              <a:rPr lang="en-CA" sz="2200" u="sng" dirty="0">
                <a:solidFill>
                  <a:srgbClr val="FF0000"/>
                </a:solidFill>
              </a:rPr>
              <a:t>&gt;</a:t>
            </a:r>
            <a:r>
              <a:rPr lang="en-CA" sz="2200" dirty="0">
                <a:solidFill>
                  <a:srgbClr val="FF0000"/>
                </a:solidFill>
              </a:rPr>
              <a:t>10n</a:t>
            </a:r>
          </a:p>
        </p:txBody>
      </p:sp>
      <p:sp>
        <p:nvSpPr>
          <p:cNvPr id="15" name="TextBox 14">
            <a:extLst>
              <a:ext uri="{FF2B5EF4-FFF2-40B4-BE49-F238E27FC236}">
                <a16:creationId xmlns:a16="http://schemas.microsoft.com/office/drawing/2014/main" id="{83B6E8F8-AE4A-4208-8143-576962699A63}"/>
              </a:ext>
            </a:extLst>
          </p:cNvPr>
          <p:cNvSpPr txBox="1"/>
          <p:nvPr/>
        </p:nvSpPr>
        <p:spPr>
          <a:xfrm>
            <a:off x="3389543" y="5720415"/>
            <a:ext cx="8375737" cy="769441"/>
          </a:xfrm>
          <a:prstGeom prst="rect">
            <a:avLst/>
          </a:prstGeom>
          <a:noFill/>
        </p:spPr>
        <p:txBody>
          <a:bodyPr wrap="square" rtlCol="0">
            <a:spAutoFit/>
          </a:bodyPr>
          <a:lstStyle/>
          <a:p>
            <a:r>
              <a:rPr lang="en-CA" sz="2200" dirty="0">
                <a:solidFill>
                  <a:srgbClr val="FF0000"/>
                </a:solidFill>
              </a:rPr>
              <a:t>There are more  than 1500 people in the public….  Independence is satisfied. </a:t>
            </a:r>
          </a:p>
        </p:txBody>
      </p:sp>
    </p:spTree>
    <p:custDataLst>
      <p:tags r:id="rId1"/>
    </p:custDataLst>
    <p:extLst>
      <p:ext uri="{BB962C8B-B14F-4D97-AF65-F5344CB8AC3E}">
        <p14:creationId xmlns:p14="http://schemas.microsoft.com/office/powerpoint/2010/main" val="1234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BC4B35-4968-473A-A5C5-0730D780A3EC}"/>
              </a:ext>
            </a:extLst>
          </p:cNvPr>
          <p:cNvSpPr txBox="1"/>
          <p:nvPr/>
        </p:nvSpPr>
        <p:spPr>
          <a:xfrm>
            <a:off x="280583" y="261109"/>
            <a:ext cx="8375737" cy="430887"/>
          </a:xfrm>
          <a:prstGeom prst="rect">
            <a:avLst/>
          </a:prstGeom>
          <a:noFill/>
        </p:spPr>
        <p:txBody>
          <a:bodyPr wrap="square" rtlCol="0">
            <a:spAutoFit/>
          </a:bodyPr>
          <a:lstStyle/>
          <a:p>
            <a:r>
              <a:rPr lang="en-CA" sz="2200" dirty="0">
                <a:solidFill>
                  <a:srgbClr val="FF0000"/>
                </a:solidFill>
              </a:rPr>
              <a:t>B) To construct a 99% confidence interval, use a Ti83.  (Fastest way)</a:t>
            </a:r>
          </a:p>
        </p:txBody>
      </p:sp>
      <p:sp>
        <p:nvSpPr>
          <p:cNvPr id="8" name="TextBox 7">
            <a:extLst>
              <a:ext uri="{FF2B5EF4-FFF2-40B4-BE49-F238E27FC236}">
                <a16:creationId xmlns:a16="http://schemas.microsoft.com/office/drawing/2014/main" id="{AA0498F3-E3B1-4C9C-8515-3A2293CE691C}"/>
              </a:ext>
            </a:extLst>
          </p:cNvPr>
          <p:cNvSpPr txBox="1"/>
          <p:nvPr/>
        </p:nvSpPr>
        <p:spPr>
          <a:xfrm>
            <a:off x="280582" y="847003"/>
            <a:ext cx="8375737" cy="430887"/>
          </a:xfrm>
          <a:prstGeom prst="rect">
            <a:avLst/>
          </a:prstGeom>
          <a:noFill/>
        </p:spPr>
        <p:txBody>
          <a:bodyPr wrap="square" rtlCol="0">
            <a:spAutoFit/>
          </a:bodyPr>
          <a:lstStyle/>
          <a:p>
            <a:r>
              <a:rPr lang="en-CA" sz="2200" dirty="0" err="1">
                <a:solidFill>
                  <a:srgbClr val="FF0000"/>
                </a:solidFill>
              </a:rPr>
              <a:t>InvNORM</a:t>
            </a:r>
            <a:r>
              <a:rPr lang="en-CA" sz="2200" dirty="0">
                <a:solidFill>
                  <a:srgbClr val="FF0000"/>
                </a:solidFill>
              </a:rPr>
              <a:t>(0.005) = 2.575829</a:t>
            </a:r>
          </a:p>
        </p:txBody>
      </p:sp>
      <p:pic>
        <p:nvPicPr>
          <p:cNvPr id="11" name="Picture 10">
            <a:extLst>
              <a:ext uri="{FF2B5EF4-FFF2-40B4-BE49-F238E27FC236}">
                <a16:creationId xmlns:a16="http://schemas.microsoft.com/office/drawing/2014/main" id="{B8960AAF-162B-43EA-A657-59668810CCFE}"/>
              </a:ext>
            </a:extLst>
          </p:cNvPr>
          <p:cNvPicPr>
            <a:picLocks noChangeAspect="1"/>
          </p:cNvPicPr>
          <p:nvPr/>
        </p:nvPicPr>
        <p:blipFill>
          <a:blip r:embed="rId4"/>
          <a:stretch>
            <a:fillRect/>
          </a:stretch>
        </p:blipFill>
        <p:spPr>
          <a:xfrm>
            <a:off x="280582" y="1368425"/>
            <a:ext cx="2181002" cy="1435735"/>
          </a:xfrm>
          <a:prstGeom prst="rect">
            <a:avLst/>
          </a:prstGeom>
        </p:spPr>
      </p:pic>
      <p:pic>
        <p:nvPicPr>
          <p:cNvPr id="19" name="Picture 18">
            <a:extLst>
              <a:ext uri="{FF2B5EF4-FFF2-40B4-BE49-F238E27FC236}">
                <a16:creationId xmlns:a16="http://schemas.microsoft.com/office/drawing/2014/main" id="{2E060DD1-428A-4B8F-8D11-BA9871B6F972}"/>
              </a:ext>
            </a:extLst>
          </p:cNvPr>
          <p:cNvPicPr>
            <a:picLocks noChangeAspect="1"/>
          </p:cNvPicPr>
          <p:nvPr/>
        </p:nvPicPr>
        <p:blipFill>
          <a:blip r:embed="rId5"/>
          <a:stretch>
            <a:fillRect/>
          </a:stretch>
        </p:blipFill>
        <p:spPr>
          <a:xfrm>
            <a:off x="2711087" y="1368425"/>
            <a:ext cx="3010149" cy="1435735"/>
          </a:xfrm>
          <a:prstGeom prst="rect">
            <a:avLst/>
          </a:prstGeom>
        </p:spPr>
      </p:pic>
      <p:pic>
        <p:nvPicPr>
          <p:cNvPr id="20" name="Picture 19">
            <a:extLst>
              <a:ext uri="{FF2B5EF4-FFF2-40B4-BE49-F238E27FC236}">
                <a16:creationId xmlns:a16="http://schemas.microsoft.com/office/drawing/2014/main" id="{A862C61F-F6A0-4ED7-809A-0B6691C1C4C9}"/>
              </a:ext>
            </a:extLst>
          </p:cNvPr>
          <p:cNvPicPr>
            <a:picLocks noChangeAspect="1"/>
          </p:cNvPicPr>
          <p:nvPr/>
        </p:nvPicPr>
        <p:blipFill>
          <a:blip r:embed="rId6"/>
          <a:stretch>
            <a:fillRect/>
          </a:stretch>
        </p:blipFill>
        <p:spPr>
          <a:xfrm>
            <a:off x="5855970" y="1368425"/>
            <a:ext cx="2975609" cy="1097068"/>
          </a:xfrm>
          <a:prstGeom prst="rect">
            <a:avLst/>
          </a:prstGeom>
        </p:spPr>
      </p:pic>
      <p:sp>
        <p:nvSpPr>
          <p:cNvPr id="23" name="TextBox 22">
            <a:extLst>
              <a:ext uri="{FF2B5EF4-FFF2-40B4-BE49-F238E27FC236}">
                <a16:creationId xmlns:a16="http://schemas.microsoft.com/office/drawing/2014/main" id="{BD10A70D-D3FE-4119-BD95-8DCC4F1587D1}"/>
              </a:ext>
            </a:extLst>
          </p:cNvPr>
          <p:cNvSpPr txBox="1"/>
          <p:nvPr/>
        </p:nvSpPr>
        <p:spPr>
          <a:xfrm>
            <a:off x="348314" y="2998113"/>
            <a:ext cx="8375737" cy="430887"/>
          </a:xfrm>
          <a:prstGeom prst="rect">
            <a:avLst/>
          </a:prstGeom>
          <a:noFill/>
        </p:spPr>
        <p:txBody>
          <a:bodyPr wrap="square" rtlCol="0">
            <a:spAutoFit/>
          </a:bodyPr>
          <a:lstStyle/>
          <a:p>
            <a:r>
              <a:rPr lang="en-CA" sz="2200" dirty="0">
                <a:solidFill>
                  <a:srgbClr val="FF0000"/>
                </a:solidFill>
              </a:rPr>
              <a:t>99% Confidence Interval is 49.002% to 69.664%</a:t>
            </a:r>
          </a:p>
        </p:txBody>
      </p:sp>
      <p:sp>
        <p:nvSpPr>
          <p:cNvPr id="24" name="TextBox 23">
            <a:extLst>
              <a:ext uri="{FF2B5EF4-FFF2-40B4-BE49-F238E27FC236}">
                <a16:creationId xmlns:a16="http://schemas.microsoft.com/office/drawing/2014/main" id="{85B6F0EE-6DD5-47E1-A03D-C35EA31668F4}"/>
              </a:ext>
            </a:extLst>
          </p:cNvPr>
          <p:cNvSpPr txBox="1"/>
          <p:nvPr/>
        </p:nvSpPr>
        <p:spPr>
          <a:xfrm>
            <a:off x="148501" y="3754829"/>
            <a:ext cx="8375737" cy="1107996"/>
          </a:xfrm>
          <a:prstGeom prst="rect">
            <a:avLst/>
          </a:prstGeom>
          <a:noFill/>
        </p:spPr>
        <p:txBody>
          <a:bodyPr wrap="square" rtlCol="0">
            <a:spAutoFit/>
          </a:bodyPr>
          <a:lstStyle/>
          <a:p>
            <a:r>
              <a:rPr lang="en-CA" sz="2200" dirty="0">
                <a:solidFill>
                  <a:srgbClr val="FF0000"/>
                </a:solidFill>
              </a:rPr>
              <a:t>C) We are 99% confidence that the true population proportion that is in favor of adding  restrictions on cars entering BC rain forests is between 49% to 69.6%.</a:t>
            </a:r>
          </a:p>
        </p:txBody>
      </p:sp>
      <p:sp>
        <p:nvSpPr>
          <p:cNvPr id="25" name="TextBox 24">
            <a:extLst>
              <a:ext uri="{FF2B5EF4-FFF2-40B4-BE49-F238E27FC236}">
                <a16:creationId xmlns:a16="http://schemas.microsoft.com/office/drawing/2014/main" id="{02CB4703-433A-4C9D-B67B-3C14D70C27C1}"/>
              </a:ext>
            </a:extLst>
          </p:cNvPr>
          <p:cNvSpPr txBox="1"/>
          <p:nvPr/>
        </p:nvSpPr>
        <p:spPr>
          <a:xfrm>
            <a:off x="97701" y="4974328"/>
            <a:ext cx="8375737" cy="1107996"/>
          </a:xfrm>
          <a:prstGeom prst="rect">
            <a:avLst/>
          </a:prstGeom>
          <a:noFill/>
        </p:spPr>
        <p:txBody>
          <a:bodyPr wrap="square" rtlCol="0">
            <a:spAutoFit/>
          </a:bodyPr>
          <a:lstStyle/>
          <a:p>
            <a:r>
              <a:rPr lang="en-CA" sz="2200" dirty="0">
                <a:solidFill>
                  <a:srgbClr val="FF0000"/>
                </a:solidFill>
              </a:rPr>
              <a:t>AP Interpretation: We are confident that the method we used to create the confidence interval of 49% to 69.6% will capture the true population proportion 99% of the time.</a:t>
            </a:r>
          </a:p>
        </p:txBody>
      </p:sp>
    </p:spTree>
    <p:custDataLst>
      <p:tags r:id="rId1"/>
    </p:custDataLst>
    <p:extLst>
      <p:ext uri="{BB962C8B-B14F-4D97-AF65-F5344CB8AC3E}">
        <p14:creationId xmlns:p14="http://schemas.microsoft.com/office/powerpoint/2010/main" val="373151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C8A9-8288-45BF-90A8-FB4544C81D1A}"/>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CF993B68-6B45-4AFE-A52B-C58098DA28A3}"/>
              </a:ext>
            </a:extLst>
          </p:cNvPr>
          <p:cNvPicPr>
            <a:picLocks noChangeAspect="1"/>
          </p:cNvPicPr>
          <p:nvPr/>
        </p:nvPicPr>
        <p:blipFill>
          <a:blip r:embed="rId4"/>
          <a:stretch>
            <a:fillRect/>
          </a:stretch>
        </p:blipFill>
        <p:spPr>
          <a:xfrm>
            <a:off x="0" y="47625"/>
            <a:ext cx="12192000" cy="3556000"/>
          </a:xfrm>
          <a:prstGeom prst="rect">
            <a:avLst/>
          </a:prstGeom>
        </p:spPr>
      </p:pic>
      <p:sp>
        <p:nvSpPr>
          <p:cNvPr id="5" name="TextBox 4">
            <a:extLst>
              <a:ext uri="{FF2B5EF4-FFF2-40B4-BE49-F238E27FC236}">
                <a16:creationId xmlns:a16="http://schemas.microsoft.com/office/drawing/2014/main" id="{CC1479E0-6B8C-400F-9F79-FA6D081593E5}"/>
              </a:ext>
            </a:extLst>
          </p:cNvPr>
          <p:cNvSpPr txBox="1"/>
          <p:nvPr/>
        </p:nvSpPr>
        <p:spPr>
          <a:xfrm>
            <a:off x="110770" y="3405932"/>
            <a:ext cx="12081230" cy="769441"/>
          </a:xfrm>
          <a:prstGeom prst="rect">
            <a:avLst/>
          </a:prstGeom>
          <a:noFill/>
        </p:spPr>
        <p:txBody>
          <a:bodyPr wrap="square" rtlCol="0">
            <a:spAutoFit/>
          </a:bodyPr>
          <a:lstStyle/>
          <a:p>
            <a:r>
              <a:rPr lang="en-CA" sz="2200" dirty="0">
                <a:solidFill>
                  <a:srgbClr val="FF0000"/>
                </a:solidFill>
              </a:rPr>
              <a:t>First thing we do is check if we are performing a Z-interval based on mean, T-interval, or 1 Sample Proportion Z- Interval </a:t>
            </a:r>
          </a:p>
        </p:txBody>
      </p:sp>
      <p:sp>
        <p:nvSpPr>
          <p:cNvPr id="6" name="TextBox 5">
            <a:extLst>
              <a:ext uri="{FF2B5EF4-FFF2-40B4-BE49-F238E27FC236}">
                <a16:creationId xmlns:a16="http://schemas.microsoft.com/office/drawing/2014/main" id="{8D3A9B98-9322-41E7-A6A7-D7215D4453FA}"/>
              </a:ext>
            </a:extLst>
          </p:cNvPr>
          <p:cNvSpPr txBox="1"/>
          <p:nvPr/>
        </p:nvSpPr>
        <p:spPr>
          <a:xfrm>
            <a:off x="110770" y="4076526"/>
            <a:ext cx="12081230" cy="769441"/>
          </a:xfrm>
          <a:prstGeom prst="rect">
            <a:avLst/>
          </a:prstGeom>
          <a:noFill/>
        </p:spPr>
        <p:txBody>
          <a:bodyPr wrap="square" rtlCol="0">
            <a:spAutoFit/>
          </a:bodyPr>
          <a:lstStyle/>
          <a:p>
            <a:r>
              <a:rPr lang="en-CA" sz="2200" dirty="0">
                <a:solidFill>
                  <a:srgbClr val="FF0000"/>
                </a:solidFill>
              </a:rPr>
              <a:t>Sample mean of 188hours and sample standard deviation of 6 hours are given.  No population standard deviation.  This would then be a T-Interval.</a:t>
            </a:r>
          </a:p>
        </p:txBody>
      </p:sp>
      <p:sp>
        <p:nvSpPr>
          <p:cNvPr id="7" name="TextBox 6">
            <a:extLst>
              <a:ext uri="{FF2B5EF4-FFF2-40B4-BE49-F238E27FC236}">
                <a16:creationId xmlns:a16="http://schemas.microsoft.com/office/drawing/2014/main" id="{F8F77289-FE4C-4DEB-BE92-496188D32C9C}"/>
              </a:ext>
            </a:extLst>
          </p:cNvPr>
          <p:cNvSpPr txBox="1"/>
          <p:nvPr/>
        </p:nvSpPr>
        <p:spPr>
          <a:xfrm>
            <a:off x="55385" y="4797886"/>
            <a:ext cx="12081230" cy="1785104"/>
          </a:xfrm>
          <a:prstGeom prst="rect">
            <a:avLst/>
          </a:prstGeom>
          <a:noFill/>
        </p:spPr>
        <p:txBody>
          <a:bodyPr wrap="square" rtlCol="0">
            <a:spAutoFit/>
          </a:bodyPr>
          <a:lstStyle/>
          <a:p>
            <a:r>
              <a:rPr lang="en-CA" sz="2200" dirty="0">
                <a:solidFill>
                  <a:srgbClr val="FF0000"/>
                </a:solidFill>
              </a:rPr>
              <a:t>Before we find the Confidence interval, check if the conditions are met: </a:t>
            </a:r>
          </a:p>
          <a:p>
            <a:pPr marL="457200" indent="-457200">
              <a:buAutoNum type="arabicPeriod"/>
            </a:pPr>
            <a:r>
              <a:rPr lang="en-CA" sz="2200" dirty="0">
                <a:solidFill>
                  <a:srgbClr val="FF0000"/>
                </a:solidFill>
              </a:rPr>
              <a:t>SRS – IT is stated that the sample is a random sample</a:t>
            </a:r>
          </a:p>
          <a:p>
            <a:pPr marL="457200" indent="-457200">
              <a:buAutoNum type="arabicPeriod"/>
            </a:pPr>
            <a:r>
              <a:rPr lang="en-CA" sz="2200" dirty="0">
                <a:solidFill>
                  <a:srgbClr val="FF0000"/>
                </a:solidFill>
              </a:rPr>
              <a:t>Normality : Sample size is greater than 30, n=49, so the distribution of sample mean would be normal</a:t>
            </a:r>
          </a:p>
          <a:p>
            <a:pPr marL="457200" indent="-457200">
              <a:buAutoNum type="arabicPeriod"/>
            </a:pPr>
            <a:r>
              <a:rPr lang="en-CA" sz="2200" dirty="0">
                <a:solidFill>
                  <a:srgbClr val="FF0000"/>
                </a:solidFill>
              </a:rPr>
              <a:t>Independence: We would assume that the population of interest has more than 490 pens…</a:t>
            </a:r>
          </a:p>
        </p:txBody>
      </p:sp>
    </p:spTree>
    <p:custDataLst>
      <p:tags r:id="rId1"/>
    </p:custDataLst>
    <p:extLst>
      <p:ext uri="{BB962C8B-B14F-4D97-AF65-F5344CB8AC3E}">
        <p14:creationId xmlns:p14="http://schemas.microsoft.com/office/powerpoint/2010/main" val="256331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5844DE-BD38-4B9A-88C2-20A4E34D00D6}"/>
              </a:ext>
            </a:extLst>
          </p:cNvPr>
          <p:cNvSpPr txBox="1"/>
          <p:nvPr/>
        </p:nvSpPr>
        <p:spPr>
          <a:xfrm>
            <a:off x="110770" y="204526"/>
            <a:ext cx="12081230" cy="430887"/>
          </a:xfrm>
          <a:prstGeom prst="rect">
            <a:avLst/>
          </a:prstGeom>
          <a:noFill/>
        </p:spPr>
        <p:txBody>
          <a:bodyPr wrap="square" rtlCol="0">
            <a:spAutoFit/>
          </a:bodyPr>
          <a:lstStyle/>
          <a:p>
            <a:r>
              <a:rPr lang="en-CA" sz="2200" dirty="0">
                <a:solidFill>
                  <a:srgbClr val="FF0000"/>
                </a:solidFill>
              </a:rPr>
              <a:t>TO Create a confidence interval, use a Ti83</a:t>
            </a:r>
          </a:p>
        </p:txBody>
      </p:sp>
      <p:pic>
        <p:nvPicPr>
          <p:cNvPr id="6" name="Picture 5">
            <a:extLst>
              <a:ext uri="{FF2B5EF4-FFF2-40B4-BE49-F238E27FC236}">
                <a16:creationId xmlns:a16="http://schemas.microsoft.com/office/drawing/2014/main" id="{6DAB50FE-D51D-42B7-B167-3A70EF36A33E}"/>
              </a:ext>
            </a:extLst>
          </p:cNvPr>
          <p:cNvPicPr>
            <a:picLocks noChangeAspect="1"/>
          </p:cNvPicPr>
          <p:nvPr/>
        </p:nvPicPr>
        <p:blipFill>
          <a:blip r:embed="rId4"/>
          <a:stretch>
            <a:fillRect/>
          </a:stretch>
        </p:blipFill>
        <p:spPr>
          <a:xfrm>
            <a:off x="239464" y="699135"/>
            <a:ext cx="1955591" cy="1344153"/>
          </a:xfrm>
          <a:prstGeom prst="rect">
            <a:avLst/>
          </a:prstGeom>
        </p:spPr>
      </p:pic>
      <p:pic>
        <p:nvPicPr>
          <p:cNvPr id="8" name="Picture 7">
            <a:extLst>
              <a:ext uri="{FF2B5EF4-FFF2-40B4-BE49-F238E27FC236}">
                <a16:creationId xmlns:a16="http://schemas.microsoft.com/office/drawing/2014/main" id="{210B58E5-18DC-421E-85B5-40C5378AE090}"/>
              </a:ext>
            </a:extLst>
          </p:cNvPr>
          <p:cNvPicPr>
            <a:picLocks noChangeAspect="1"/>
          </p:cNvPicPr>
          <p:nvPr/>
        </p:nvPicPr>
        <p:blipFill>
          <a:blip r:embed="rId5"/>
          <a:stretch>
            <a:fillRect/>
          </a:stretch>
        </p:blipFill>
        <p:spPr>
          <a:xfrm>
            <a:off x="2641389" y="699136"/>
            <a:ext cx="2284065" cy="1356526"/>
          </a:xfrm>
          <a:prstGeom prst="rect">
            <a:avLst/>
          </a:prstGeom>
        </p:spPr>
      </p:pic>
      <p:pic>
        <p:nvPicPr>
          <p:cNvPr id="10" name="Picture 9">
            <a:extLst>
              <a:ext uri="{FF2B5EF4-FFF2-40B4-BE49-F238E27FC236}">
                <a16:creationId xmlns:a16="http://schemas.microsoft.com/office/drawing/2014/main" id="{9A01F68E-C89E-46DA-8312-755D0643F2CB}"/>
              </a:ext>
            </a:extLst>
          </p:cNvPr>
          <p:cNvPicPr>
            <a:picLocks noChangeAspect="1"/>
          </p:cNvPicPr>
          <p:nvPr/>
        </p:nvPicPr>
        <p:blipFill>
          <a:blip r:embed="rId6"/>
          <a:stretch>
            <a:fillRect/>
          </a:stretch>
        </p:blipFill>
        <p:spPr>
          <a:xfrm>
            <a:off x="5432002" y="699135"/>
            <a:ext cx="3155370" cy="1400598"/>
          </a:xfrm>
          <a:prstGeom prst="rect">
            <a:avLst/>
          </a:prstGeom>
        </p:spPr>
      </p:pic>
      <p:sp>
        <p:nvSpPr>
          <p:cNvPr id="11" name="TextBox 10">
            <a:extLst>
              <a:ext uri="{FF2B5EF4-FFF2-40B4-BE49-F238E27FC236}">
                <a16:creationId xmlns:a16="http://schemas.microsoft.com/office/drawing/2014/main" id="{8E531E7C-D9B3-47B8-ADD5-A37389230359}"/>
              </a:ext>
            </a:extLst>
          </p:cNvPr>
          <p:cNvSpPr txBox="1"/>
          <p:nvPr/>
        </p:nvSpPr>
        <p:spPr>
          <a:xfrm>
            <a:off x="239464" y="2047674"/>
            <a:ext cx="8701336" cy="430887"/>
          </a:xfrm>
          <a:prstGeom prst="rect">
            <a:avLst/>
          </a:prstGeom>
          <a:noFill/>
        </p:spPr>
        <p:txBody>
          <a:bodyPr wrap="square" rtlCol="0">
            <a:spAutoFit/>
          </a:bodyPr>
          <a:lstStyle/>
          <a:p>
            <a:r>
              <a:rPr lang="en-CA" sz="2200" dirty="0">
                <a:solidFill>
                  <a:srgbClr val="FF0000"/>
                </a:solidFill>
              </a:rPr>
              <a:t>Our 95% confidence interval is between 187.03 hours to 188.97 hours.</a:t>
            </a:r>
          </a:p>
        </p:txBody>
      </p:sp>
      <p:sp>
        <p:nvSpPr>
          <p:cNvPr id="12" name="TextBox 11">
            <a:extLst>
              <a:ext uri="{FF2B5EF4-FFF2-40B4-BE49-F238E27FC236}">
                <a16:creationId xmlns:a16="http://schemas.microsoft.com/office/drawing/2014/main" id="{9938FEF1-323A-4AE6-B1AD-527BFF992C59}"/>
              </a:ext>
            </a:extLst>
          </p:cNvPr>
          <p:cNvSpPr txBox="1"/>
          <p:nvPr/>
        </p:nvSpPr>
        <p:spPr>
          <a:xfrm>
            <a:off x="117543" y="2360117"/>
            <a:ext cx="8701336" cy="769441"/>
          </a:xfrm>
          <a:prstGeom prst="rect">
            <a:avLst/>
          </a:prstGeom>
          <a:noFill/>
        </p:spPr>
        <p:txBody>
          <a:bodyPr wrap="square" rtlCol="0">
            <a:spAutoFit/>
          </a:bodyPr>
          <a:lstStyle/>
          <a:p>
            <a:r>
              <a:rPr lang="en-CA" sz="2200" dirty="0">
                <a:solidFill>
                  <a:srgbClr val="FF0000"/>
                </a:solidFill>
              </a:rPr>
              <a:t>b) The claim that the true population mean  is 190 hours is unlikely since it is outside of our 95% confidence interval.  </a:t>
            </a:r>
          </a:p>
        </p:txBody>
      </p:sp>
      <p:sp>
        <p:nvSpPr>
          <p:cNvPr id="13" name="TextBox 12">
            <a:extLst>
              <a:ext uri="{FF2B5EF4-FFF2-40B4-BE49-F238E27FC236}">
                <a16:creationId xmlns:a16="http://schemas.microsoft.com/office/drawing/2014/main" id="{ECEC77FF-4835-41C2-B943-F9156AC881F3}"/>
              </a:ext>
            </a:extLst>
          </p:cNvPr>
          <p:cNvSpPr txBox="1"/>
          <p:nvPr/>
        </p:nvSpPr>
        <p:spPr>
          <a:xfrm>
            <a:off x="125514" y="3107299"/>
            <a:ext cx="10352831" cy="769441"/>
          </a:xfrm>
          <a:prstGeom prst="rect">
            <a:avLst/>
          </a:prstGeom>
          <a:noFill/>
        </p:spPr>
        <p:txBody>
          <a:bodyPr wrap="square" rtlCol="0">
            <a:spAutoFit/>
          </a:bodyPr>
          <a:lstStyle/>
          <a:p>
            <a:r>
              <a:rPr lang="en-CA" sz="2200" dirty="0">
                <a:solidFill>
                  <a:srgbClr val="FF0000"/>
                </a:solidFill>
              </a:rPr>
              <a:t>Suppose that the mean was 190hours, what is the probability that we would get our sample of 188hours?   This would require a T-test, (11.2)</a:t>
            </a:r>
          </a:p>
        </p:txBody>
      </p:sp>
      <p:pic>
        <p:nvPicPr>
          <p:cNvPr id="15" name="Picture 14">
            <a:extLst>
              <a:ext uri="{FF2B5EF4-FFF2-40B4-BE49-F238E27FC236}">
                <a16:creationId xmlns:a16="http://schemas.microsoft.com/office/drawing/2014/main" id="{D61F0B53-1EEE-4EEE-BCF4-B24DF2ABC99A}"/>
              </a:ext>
            </a:extLst>
          </p:cNvPr>
          <p:cNvPicPr>
            <a:picLocks noChangeAspect="1"/>
          </p:cNvPicPr>
          <p:nvPr/>
        </p:nvPicPr>
        <p:blipFill>
          <a:blip r:embed="rId7"/>
          <a:stretch>
            <a:fillRect/>
          </a:stretch>
        </p:blipFill>
        <p:spPr>
          <a:xfrm>
            <a:off x="246237" y="3908125"/>
            <a:ext cx="1941549" cy="1351969"/>
          </a:xfrm>
          <a:prstGeom prst="rect">
            <a:avLst/>
          </a:prstGeom>
        </p:spPr>
      </p:pic>
      <p:pic>
        <p:nvPicPr>
          <p:cNvPr id="21" name="Picture 20">
            <a:extLst>
              <a:ext uri="{FF2B5EF4-FFF2-40B4-BE49-F238E27FC236}">
                <a16:creationId xmlns:a16="http://schemas.microsoft.com/office/drawing/2014/main" id="{26FFD9FC-471E-4FFE-967B-3E33A587B751}"/>
              </a:ext>
            </a:extLst>
          </p:cNvPr>
          <p:cNvPicPr>
            <a:picLocks noChangeAspect="1"/>
          </p:cNvPicPr>
          <p:nvPr/>
        </p:nvPicPr>
        <p:blipFill>
          <a:blip r:embed="rId8"/>
          <a:stretch>
            <a:fillRect/>
          </a:stretch>
        </p:blipFill>
        <p:spPr>
          <a:xfrm>
            <a:off x="2307695" y="3887862"/>
            <a:ext cx="2603933" cy="1781280"/>
          </a:xfrm>
          <a:prstGeom prst="rect">
            <a:avLst/>
          </a:prstGeom>
        </p:spPr>
      </p:pic>
      <p:pic>
        <p:nvPicPr>
          <p:cNvPr id="23" name="Picture 22">
            <a:extLst>
              <a:ext uri="{FF2B5EF4-FFF2-40B4-BE49-F238E27FC236}">
                <a16:creationId xmlns:a16="http://schemas.microsoft.com/office/drawing/2014/main" id="{12AEFA30-FBFF-462F-BB64-45C759FAF026}"/>
              </a:ext>
            </a:extLst>
          </p:cNvPr>
          <p:cNvPicPr>
            <a:picLocks noChangeAspect="1"/>
          </p:cNvPicPr>
          <p:nvPr/>
        </p:nvPicPr>
        <p:blipFill>
          <a:blip r:embed="rId9"/>
          <a:stretch>
            <a:fillRect/>
          </a:stretch>
        </p:blipFill>
        <p:spPr>
          <a:xfrm>
            <a:off x="5350934" y="3890822"/>
            <a:ext cx="3023320" cy="1801296"/>
          </a:xfrm>
          <a:prstGeom prst="rect">
            <a:avLst/>
          </a:prstGeom>
        </p:spPr>
      </p:pic>
      <p:sp>
        <p:nvSpPr>
          <p:cNvPr id="24" name="TextBox 23">
            <a:extLst>
              <a:ext uri="{FF2B5EF4-FFF2-40B4-BE49-F238E27FC236}">
                <a16:creationId xmlns:a16="http://schemas.microsoft.com/office/drawing/2014/main" id="{1BD4458A-1431-4F16-8F99-16D038EF0D7F}"/>
              </a:ext>
            </a:extLst>
          </p:cNvPr>
          <p:cNvSpPr txBox="1"/>
          <p:nvPr/>
        </p:nvSpPr>
        <p:spPr>
          <a:xfrm>
            <a:off x="0" y="5750004"/>
            <a:ext cx="10352831" cy="1107996"/>
          </a:xfrm>
          <a:prstGeom prst="rect">
            <a:avLst/>
          </a:prstGeom>
          <a:solidFill>
            <a:schemeClr val="bg1"/>
          </a:solidFill>
        </p:spPr>
        <p:txBody>
          <a:bodyPr wrap="square" rtlCol="0">
            <a:spAutoFit/>
          </a:bodyPr>
          <a:lstStyle/>
          <a:p>
            <a:r>
              <a:rPr lang="en-CA" sz="2200" dirty="0">
                <a:solidFill>
                  <a:srgbClr val="FF0000"/>
                </a:solidFill>
              </a:rPr>
              <a:t>If the true population mean was 190, the probability that we would get a sample of 188hours would be about 1.19%. Therefore, we have evidence to suggest that the parameter mean to be 190hours is unlikely. </a:t>
            </a:r>
          </a:p>
        </p:txBody>
      </p:sp>
    </p:spTree>
    <p:custDataLst>
      <p:tags r:id="rId1"/>
    </p:custDataLst>
    <p:extLst>
      <p:ext uri="{BB962C8B-B14F-4D97-AF65-F5344CB8AC3E}">
        <p14:creationId xmlns:p14="http://schemas.microsoft.com/office/powerpoint/2010/main" val="67274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4F482-64A6-4C5D-9FCB-2F4806BC71A0}"/>
              </a:ext>
            </a:extLst>
          </p:cNvPr>
          <p:cNvPicPr>
            <a:picLocks noChangeAspect="1"/>
          </p:cNvPicPr>
          <p:nvPr/>
        </p:nvPicPr>
        <p:blipFill rotWithShape="1">
          <a:blip r:embed="rId4"/>
          <a:srcRect t="75415"/>
          <a:stretch/>
        </p:blipFill>
        <p:spPr>
          <a:xfrm>
            <a:off x="0" y="149012"/>
            <a:ext cx="12192000" cy="874237"/>
          </a:xfrm>
          <a:prstGeom prst="rect">
            <a:avLst/>
          </a:prstGeom>
        </p:spPr>
      </p:pic>
      <p:sp>
        <p:nvSpPr>
          <p:cNvPr id="5" name="TextBox 4">
            <a:extLst>
              <a:ext uri="{FF2B5EF4-FFF2-40B4-BE49-F238E27FC236}">
                <a16:creationId xmlns:a16="http://schemas.microsoft.com/office/drawing/2014/main" id="{2A12C66C-629C-4DD2-A84F-4BA2EA01CA2A}"/>
              </a:ext>
            </a:extLst>
          </p:cNvPr>
          <p:cNvSpPr txBox="1"/>
          <p:nvPr/>
        </p:nvSpPr>
        <p:spPr>
          <a:xfrm>
            <a:off x="192050" y="807805"/>
            <a:ext cx="8701336" cy="769441"/>
          </a:xfrm>
          <a:prstGeom prst="rect">
            <a:avLst/>
          </a:prstGeom>
          <a:noFill/>
        </p:spPr>
        <p:txBody>
          <a:bodyPr wrap="square" rtlCol="0">
            <a:spAutoFit/>
          </a:bodyPr>
          <a:lstStyle/>
          <a:p>
            <a:r>
              <a:rPr lang="en-CA" sz="2200" dirty="0">
                <a:solidFill>
                  <a:srgbClr val="FF0000"/>
                </a:solidFill>
              </a:rPr>
              <a:t>Since we don’t have the population mean, I’m not sure how we can calculate the probability of getting a certain mean from a sample. </a:t>
            </a:r>
          </a:p>
        </p:txBody>
      </p:sp>
      <p:sp>
        <p:nvSpPr>
          <p:cNvPr id="6" name="TextBox 5">
            <a:extLst>
              <a:ext uri="{FF2B5EF4-FFF2-40B4-BE49-F238E27FC236}">
                <a16:creationId xmlns:a16="http://schemas.microsoft.com/office/drawing/2014/main" id="{4B0FEB6D-B423-401D-A46C-4915F08DC516}"/>
              </a:ext>
            </a:extLst>
          </p:cNvPr>
          <p:cNvSpPr txBox="1"/>
          <p:nvPr/>
        </p:nvSpPr>
        <p:spPr>
          <a:xfrm>
            <a:off x="192050" y="1577246"/>
            <a:ext cx="9500590" cy="769441"/>
          </a:xfrm>
          <a:prstGeom prst="rect">
            <a:avLst/>
          </a:prstGeom>
          <a:noFill/>
        </p:spPr>
        <p:txBody>
          <a:bodyPr wrap="square" rtlCol="0">
            <a:spAutoFit/>
          </a:bodyPr>
          <a:lstStyle/>
          <a:p>
            <a:r>
              <a:rPr lang="en-CA" sz="2200" dirty="0">
                <a:solidFill>
                  <a:srgbClr val="FF0000"/>
                </a:solidFill>
              </a:rPr>
              <a:t>However, from our 95% confidence interval of 187.03 hours to 188.97 hours, it suggests that getting a mean of 190 hours would be less than 2.5% </a:t>
            </a:r>
          </a:p>
        </p:txBody>
      </p:sp>
    </p:spTree>
    <p:custDataLst>
      <p:tags r:id="rId1"/>
    </p:custDataLst>
    <p:extLst>
      <p:ext uri="{BB962C8B-B14F-4D97-AF65-F5344CB8AC3E}">
        <p14:creationId xmlns:p14="http://schemas.microsoft.com/office/powerpoint/2010/main" val="1360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559B0-B06D-4B57-8B00-C510F18E1656}"/>
              </a:ext>
            </a:extLst>
          </p:cNvPr>
          <p:cNvSpPr>
            <a:spLocks noGrp="1"/>
          </p:cNvSpPr>
          <p:nvPr>
            <p:ph idx="1"/>
          </p:nvPr>
        </p:nvSpPr>
        <p:spPr>
          <a:xfrm>
            <a:off x="226577" y="153749"/>
            <a:ext cx="11782004" cy="3275251"/>
          </a:xfrm>
        </p:spPr>
        <p:txBody>
          <a:bodyPr/>
          <a:lstStyle/>
          <a:p>
            <a:pPr marL="0" indent="0">
              <a:buNone/>
            </a:pPr>
            <a:r>
              <a:rPr lang="en-CA" dirty="0"/>
              <a:t>A SRS of 1100 males aged 12 to 17 in BC were asked whether if they play computer games on a nightly basis.  775 said that they did.  We want to use this information to construct a 95% confidence interval to estimate the proportion of all BC males aged 12 to 17 who play computer games in a nightly basis.  </a:t>
            </a:r>
          </a:p>
          <a:p>
            <a:pPr marL="0" indent="0">
              <a:buNone/>
            </a:pPr>
            <a:r>
              <a:rPr lang="en-CA" dirty="0"/>
              <a:t>a) Check the conditions required to construct a 95% C.I.</a:t>
            </a:r>
          </a:p>
          <a:p>
            <a:pPr marL="0" indent="0">
              <a:buNone/>
            </a:pPr>
            <a:r>
              <a:rPr lang="en-CA" dirty="0"/>
              <a:t>b) Construct a 95% confidence interval to estimate the proportion of 12 to 17 year old males who play computer games every night.</a:t>
            </a:r>
          </a:p>
        </p:txBody>
      </p:sp>
      <p:pic>
        <p:nvPicPr>
          <p:cNvPr id="6" name="Picture 5">
            <a:extLst>
              <a:ext uri="{FF2B5EF4-FFF2-40B4-BE49-F238E27FC236}">
                <a16:creationId xmlns:a16="http://schemas.microsoft.com/office/drawing/2014/main" id="{CE42D5BB-14A0-4F14-B381-3D375C5D0849}"/>
              </a:ext>
            </a:extLst>
          </p:cNvPr>
          <p:cNvPicPr>
            <a:picLocks noChangeAspect="1"/>
          </p:cNvPicPr>
          <p:nvPr/>
        </p:nvPicPr>
        <p:blipFill>
          <a:blip r:embed="rId4"/>
          <a:stretch>
            <a:fillRect/>
          </a:stretch>
        </p:blipFill>
        <p:spPr>
          <a:xfrm>
            <a:off x="192523" y="3192139"/>
            <a:ext cx="8498323" cy="2117705"/>
          </a:xfrm>
          <a:prstGeom prst="rect">
            <a:avLst/>
          </a:prstGeom>
        </p:spPr>
      </p:pic>
    </p:spTree>
    <p:custDataLst>
      <p:tags r:id="rId1"/>
    </p:custDataLst>
    <p:extLst>
      <p:ext uri="{BB962C8B-B14F-4D97-AF65-F5344CB8AC3E}">
        <p14:creationId xmlns:p14="http://schemas.microsoft.com/office/powerpoint/2010/main" val="360857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EE6FF8-AA3A-40BD-8D05-8603D104A199}"/>
              </a:ext>
            </a:extLst>
          </p:cNvPr>
          <p:cNvPicPr>
            <a:picLocks noChangeAspect="1"/>
          </p:cNvPicPr>
          <p:nvPr/>
        </p:nvPicPr>
        <p:blipFill>
          <a:blip r:embed="rId4"/>
          <a:stretch>
            <a:fillRect/>
          </a:stretch>
        </p:blipFill>
        <p:spPr>
          <a:xfrm>
            <a:off x="251484" y="470897"/>
            <a:ext cx="9418497" cy="3676077"/>
          </a:xfrm>
          <a:prstGeom prst="rect">
            <a:avLst/>
          </a:prstGeom>
        </p:spPr>
      </p:pic>
      <p:sp>
        <p:nvSpPr>
          <p:cNvPr id="5" name="TextBox 4">
            <a:extLst>
              <a:ext uri="{FF2B5EF4-FFF2-40B4-BE49-F238E27FC236}">
                <a16:creationId xmlns:a16="http://schemas.microsoft.com/office/drawing/2014/main" id="{F00B3A74-F312-412F-9398-E4CC0D688D15}"/>
              </a:ext>
            </a:extLst>
          </p:cNvPr>
          <p:cNvSpPr txBox="1"/>
          <p:nvPr/>
        </p:nvSpPr>
        <p:spPr>
          <a:xfrm>
            <a:off x="388418" y="4459442"/>
            <a:ext cx="10964708" cy="1569660"/>
          </a:xfrm>
          <a:prstGeom prst="rect">
            <a:avLst/>
          </a:prstGeom>
          <a:noFill/>
        </p:spPr>
        <p:txBody>
          <a:bodyPr wrap="square" rtlCol="0">
            <a:spAutoFit/>
          </a:bodyPr>
          <a:lstStyle/>
          <a:p>
            <a:r>
              <a:rPr lang="en-CA" sz="3200" dirty="0">
                <a:solidFill>
                  <a:srgbClr val="FF0000"/>
                </a:solidFill>
              </a:rPr>
              <a:t>We are 95% confident that the interval from 0.687 to 0.732 captures the actual proportion of all males aged 12 to 17 that play computer games on a nightly basis.</a:t>
            </a:r>
          </a:p>
        </p:txBody>
      </p:sp>
    </p:spTree>
    <p:custDataLst>
      <p:tags r:id="rId1"/>
    </p:custDataLst>
    <p:extLst>
      <p:ext uri="{BB962C8B-B14F-4D97-AF65-F5344CB8AC3E}">
        <p14:creationId xmlns:p14="http://schemas.microsoft.com/office/powerpoint/2010/main" val="136998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581E-99D4-423F-8CDE-7575AC5AC67C}"/>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6451900-9BB7-45D0-A7EA-CA04E41380A3}"/>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7E9E1040-003B-48AD-A685-F9CDAAC63A96}"/>
              </a:ext>
            </a:extLst>
          </p:cNvPr>
          <p:cNvPicPr>
            <a:picLocks noChangeAspect="1"/>
          </p:cNvPicPr>
          <p:nvPr/>
        </p:nvPicPr>
        <p:blipFill>
          <a:blip r:embed="rId4"/>
          <a:stretch>
            <a:fillRect/>
          </a:stretch>
        </p:blipFill>
        <p:spPr>
          <a:xfrm>
            <a:off x="188771" y="150924"/>
            <a:ext cx="9753433" cy="5141267"/>
          </a:xfrm>
          <a:prstGeom prst="rect">
            <a:avLst/>
          </a:prstGeom>
        </p:spPr>
      </p:pic>
      <p:sp>
        <p:nvSpPr>
          <p:cNvPr id="5" name="TextBox 4">
            <a:extLst>
              <a:ext uri="{FF2B5EF4-FFF2-40B4-BE49-F238E27FC236}">
                <a16:creationId xmlns:a16="http://schemas.microsoft.com/office/drawing/2014/main" id="{A84F270C-A935-44D0-8179-097AF537FE18}"/>
              </a:ext>
            </a:extLst>
          </p:cNvPr>
          <p:cNvSpPr txBox="1"/>
          <p:nvPr/>
        </p:nvSpPr>
        <p:spPr>
          <a:xfrm>
            <a:off x="188771" y="5198744"/>
            <a:ext cx="10964708" cy="584775"/>
          </a:xfrm>
          <a:prstGeom prst="rect">
            <a:avLst/>
          </a:prstGeom>
          <a:noFill/>
        </p:spPr>
        <p:txBody>
          <a:bodyPr wrap="square" rtlCol="0">
            <a:spAutoFit/>
          </a:bodyPr>
          <a:lstStyle/>
          <a:p>
            <a:r>
              <a:rPr lang="en-CA" sz="3200" dirty="0">
                <a:solidFill>
                  <a:srgbClr val="FF0000"/>
                </a:solidFill>
              </a:rPr>
              <a:t>Answer: “C”</a:t>
            </a:r>
          </a:p>
        </p:txBody>
      </p:sp>
    </p:spTree>
    <p:custDataLst>
      <p:tags r:id="rId1"/>
    </p:custDataLst>
    <p:extLst>
      <p:ext uri="{BB962C8B-B14F-4D97-AF65-F5344CB8AC3E}">
        <p14:creationId xmlns:p14="http://schemas.microsoft.com/office/powerpoint/2010/main" val="322112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4868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AD9C8-E268-4B23-AE40-2FDDE54E59C4}"/>
              </a:ext>
            </a:extLst>
          </p:cNvPr>
          <p:cNvSpPr>
            <a:spLocks noGrp="1"/>
          </p:cNvSpPr>
          <p:nvPr>
            <p:ph idx="1"/>
          </p:nvPr>
        </p:nvSpPr>
        <p:spPr>
          <a:xfrm>
            <a:off x="437271" y="421068"/>
            <a:ext cx="10515600" cy="4351338"/>
          </a:xfrm>
        </p:spPr>
        <p:txBody>
          <a:bodyPr/>
          <a:lstStyle/>
          <a:p>
            <a:pPr marL="0" indent="0">
              <a:buNone/>
            </a:pPr>
            <a:r>
              <a:rPr lang="en-CA" dirty="0"/>
              <a:t>In an opinion poll, 55% of a random sample of 300 people said that the government is doing enough to support those in poverty.  The standard error of the sample proportion is approximately equal to which value?</a:t>
            </a:r>
          </a:p>
          <a:p>
            <a:pPr marL="514350" indent="-514350">
              <a:buAutoNum type="alphaLcParenR"/>
            </a:pPr>
            <a:r>
              <a:rPr lang="en-CA" dirty="0"/>
              <a:t>0.0008</a:t>
            </a:r>
          </a:p>
          <a:p>
            <a:pPr marL="514350" indent="-514350">
              <a:buAutoNum type="alphaLcParenR"/>
            </a:pPr>
            <a:r>
              <a:rPr lang="en-CA" dirty="0"/>
              <a:t>0.0287</a:t>
            </a:r>
          </a:p>
          <a:p>
            <a:pPr marL="514350" indent="-514350">
              <a:buAutoNum type="alphaLcParenR"/>
            </a:pPr>
            <a:r>
              <a:rPr lang="en-CA" dirty="0"/>
              <a:t>0.0318</a:t>
            </a:r>
          </a:p>
          <a:p>
            <a:pPr marL="514350" indent="-514350">
              <a:buAutoNum type="alphaLcParenR"/>
            </a:pPr>
            <a:r>
              <a:rPr lang="en-CA" dirty="0"/>
              <a:t>0.3025</a:t>
            </a:r>
          </a:p>
          <a:p>
            <a:pPr marL="514350" indent="-514350">
              <a:buAutoNum type="alphaLcParenR"/>
            </a:pPr>
            <a:r>
              <a:rPr lang="en-CA" dirty="0"/>
              <a:t>0.0740</a:t>
            </a:r>
          </a:p>
          <a:p>
            <a:pPr marL="514350" indent="-514350">
              <a:buAutoNum type="alphaLcParenR"/>
            </a:pPr>
            <a:endParaRPr lang="en-CA" dirty="0"/>
          </a:p>
        </p:txBody>
      </p:sp>
      <p:graphicFrame>
        <p:nvGraphicFramePr>
          <p:cNvPr id="2" name="Object 1">
            <a:extLst>
              <a:ext uri="{FF2B5EF4-FFF2-40B4-BE49-F238E27FC236}">
                <a16:creationId xmlns:a16="http://schemas.microsoft.com/office/drawing/2014/main" id="{202BC7CF-5205-412F-B5B6-EBC442CAB4BC}"/>
              </a:ext>
            </a:extLst>
          </p:cNvPr>
          <p:cNvGraphicFramePr>
            <a:graphicFrameLocks noChangeAspect="1"/>
          </p:cNvGraphicFramePr>
          <p:nvPr>
            <p:extLst>
              <p:ext uri="{D42A27DB-BD31-4B8C-83A1-F6EECF244321}">
                <p14:modId xmlns:p14="http://schemas.microsoft.com/office/powerpoint/2010/main" val="3476825496"/>
              </p:ext>
            </p:extLst>
          </p:nvPr>
        </p:nvGraphicFramePr>
        <p:xfrm>
          <a:off x="3783495" y="2063266"/>
          <a:ext cx="1809109" cy="587167"/>
        </p:xfrm>
        <a:graphic>
          <a:graphicData uri="http://schemas.openxmlformats.org/presentationml/2006/ole">
            <mc:AlternateContent xmlns:mc="http://schemas.openxmlformats.org/markup-compatibility/2006">
              <mc:Choice xmlns:v="urn:schemas-microsoft-com:vml" Requires="v">
                <p:oleObj name="Equation" r:id="rId4" imgW="1447560" imgH="469800" progId="Equation.DSMT4">
                  <p:embed/>
                </p:oleObj>
              </mc:Choice>
              <mc:Fallback>
                <p:oleObj name="Equation" r:id="rId4" imgW="1447560" imgH="469800" progId="Equation.DSMT4">
                  <p:embed/>
                  <p:pic>
                    <p:nvPicPr>
                      <p:cNvPr id="2" name="Object 1">
                        <a:extLst>
                          <a:ext uri="{FF2B5EF4-FFF2-40B4-BE49-F238E27FC236}">
                            <a16:creationId xmlns:a16="http://schemas.microsoft.com/office/drawing/2014/main" id="{202BC7CF-5205-412F-B5B6-EBC442CAB4BC}"/>
                          </a:ext>
                        </a:extLst>
                      </p:cNvPr>
                      <p:cNvPicPr/>
                      <p:nvPr/>
                    </p:nvPicPr>
                    <p:blipFill>
                      <a:blip r:embed="rId5"/>
                      <a:stretch>
                        <a:fillRect/>
                      </a:stretch>
                    </p:blipFill>
                    <p:spPr>
                      <a:xfrm>
                        <a:off x="3783495" y="2063266"/>
                        <a:ext cx="1809109" cy="58716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FBE0511-943C-4398-B532-62BD3D6E2C51}"/>
              </a:ext>
            </a:extLst>
          </p:cNvPr>
          <p:cNvGraphicFramePr>
            <a:graphicFrameLocks noChangeAspect="1"/>
          </p:cNvGraphicFramePr>
          <p:nvPr>
            <p:extLst>
              <p:ext uri="{D42A27DB-BD31-4B8C-83A1-F6EECF244321}">
                <p14:modId xmlns:p14="http://schemas.microsoft.com/office/powerpoint/2010/main" val="2132593751"/>
              </p:ext>
            </p:extLst>
          </p:nvPr>
        </p:nvGraphicFramePr>
        <p:xfrm>
          <a:off x="3754230" y="2792413"/>
          <a:ext cx="714375" cy="254000"/>
        </p:xfrm>
        <a:graphic>
          <a:graphicData uri="http://schemas.openxmlformats.org/presentationml/2006/ole">
            <mc:AlternateContent xmlns:mc="http://schemas.openxmlformats.org/markup-compatibility/2006">
              <mc:Choice xmlns:v="urn:schemas-microsoft-com:vml" Requires="v">
                <p:oleObj name="Equation" r:id="rId6" imgW="571320" imgH="203040" progId="Equation.DSMT4">
                  <p:embed/>
                </p:oleObj>
              </mc:Choice>
              <mc:Fallback>
                <p:oleObj name="Equation" r:id="rId6" imgW="571320" imgH="203040" progId="Equation.DSMT4">
                  <p:embed/>
                  <p:pic>
                    <p:nvPicPr>
                      <p:cNvPr id="8" name="Object 7">
                        <a:extLst>
                          <a:ext uri="{FF2B5EF4-FFF2-40B4-BE49-F238E27FC236}">
                            <a16:creationId xmlns:a16="http://schemas.microsoft.com/office/drawing/2014/main" id="{0FBE0511-943C-4398-B532-62BD3D6E2C51}"/>
                          </a:ext>
                        </a:extLst>
                      </p:cNvPr>
                      <p:cNvPicPr/>
                      <p:nvPr/>
                    </p:nvPicPr>
                    <p:blipFill>
                      <a:blip r:embed="rId7"/>
                      <a:stretch>
                        <a:fillRect/>
                      </a:stretch>
                    </p:blipFill>
                    <p:spPr>
                      <a:xfrm>
                        <a:off x="3754230" y="2792413"/>
                        <a:ext cx="714375" cy="254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0F4505B-DA70-446D-868A-89A0C5544BEE}"/>
              </a:ext>
            </a:extLst>
          </p:cNvPr>
          <p:cNvGraphicFramePr>
            <a:graphicFrameLocks noChangeAspect="1"/>
          </p:cNvGraphicFramePr>
          <p:nvPr>
            <p:extLst>
              <p:ext uri="{D42A27DB-BD31-4B8C-83A1-F6EECF244321}">
                <p14:modId xmlns:p14="http://schemas.microsoft.com/office/powerpoint/2010/main" val="266101652"/>
              </p:ext>
            </p:extLst>
          </p:nvPr>
        </p:nvGraphicFramePr>
        <p:xfrm>
          <a:off x="4711494" y="2789445"/>
          <a:ext cx="635000" cy="222250"/>
        </p:xfrm>
        <a:graphic>
          <a:graphicData uri="http://schemas.openxmlformats.org/presentationml/2006/ole">
            <mc:AlternateContent xmlns:mc="http://schemas.openxmlformats.org/markup-compatibility/2006">
              <mc:Choice xmlns:v="urn:schemas-microsoft-com:vml" Requires="v">
                <p:oleObj name="Equation" r:id="rId8" imgW="507960" imgH="177480" progId="Equation.DSMT4">
                  <p:embed/>
                </p:oleObj>
              </mc:Choice>
              <mc:Fallback>
                <p:oleObj name="Equation" r:id="rId8" imgW="507960" imgH="177480" progId="Equation.DSMT4">
                  <p:embed/>
                  <p:pic>
                    <p:nvPicPr>
                      <p:cNvPr id="9" name="Object 8">
                        <a:extLst>
                          <a:ext uri="{FF2B5EF4-FFF2-40B4-BE49-F238E27FC236}">
                            <a16:creationId xmlns:a16="http://schemas.microsoft.com/office/drawing/2014/main" id="{C0F4505B-DA70-446D-868A-89A0C5544BEE}"/>
                          </a:ext>
                        </a:extLst>
                      </p:cNvPr>
                      <p:cNvPicPr/>
                      <p:nvPr/>
                    </p:nvPicPr>
                    <p:blipFill>
                      <a:blip r:embed="rId9"/>
                      <a:stretch>
                        <a:fillRect/>
                      </a:stretch>
                    </p:blipFill>
                    <p:spPr>
                      <a:xfrm>
                        <a:off x="4711494" y="2789445"/>
                        <a:ext cx="635000" cy="2222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B905F61-74E6-4CDE-ABCB-9AF461179718}"/>
              </a:ext>
            </a:extLst>
          </p:cNvPr>
          <p:cNvGraphicFramePr>
            <a:graphicFrameLocks noChangeAspect="1"/>
          </p:cNvGraphicFramePr>
          <p:nvPr>
            <p:extLst>
              <p:ext uri="{D42A27DB-BD31-4B8C-83A1-F6EECF244321}">
                <p14:modId xmlns:p14="http://schemas.microsoft.com/office/powerpoint/2010/main" val="3579243746"/>
              </p:ext>
            </p:extLst>
          </p:nvPr>
        </p:nvGraphicFramePr>
        <p:xfrm>
          <a:off x="3751056" y="3203506"/>
          <a:ext cx="1966913" cy="587375"/>
        </p:xfrm>
        <a:graphic>
          <a:graphicData uri="http://schemas.openxmlformats.org/presentationml/2006/ole">
            <mc:AlternateContent xmlns:mc="http://schemas.openxmlformats.org/markup-compatibility/2006">
              <mc:Choice xmlns:v="urn:schemas-microsoft-com:vml" Requires="v">
                <p:oleObj name="Equation" r:id="rId10" imgW="1574640" imgH="469800" progId="Equation.DSMT4">
                  <p:embed/>
                </p:oleObj>
              </mc:Choice>
              <mc:Fallback>
                <p:oleObj name="Equation" r:id="rId10" imgW="1574640" imgH="469800" progId="Equation.DSMT4">
                  <p:embed/>
                  <p:pic>
                    <p:nvPicPr>
                      <p:cNvPr id="10" name="Object 9">
                        <a:extLst>
                          <a:ext uri="{FF2B5EF4-FFF2-40B4-BE49-F238E27FC236}">
                            <a16:creationId xmlns:a16="http://schemas.microsoft.com/office/drawing/2014/main" id="{7B905F61-74E6-4CDE-ABCB-9AF461179718}"/>
                          </a:ext>
                        </a:extLst>
                      </p:cNvPr>
                      <p:cNvPicPr/>
                      <p:nvPr/>
                    </p:nvPicPr>
                    <p:blipFill>
                      <a:blip r:embed="rId11"/>
                      <a:stretch>
                        <a:fillRect/>
                      </a:stretch>
                    </p:blipFill>
                    <p:spPr>
                      <a:xfrm>
                        <a:off x="3751056" y="3203506"/>
                        <a:ext cx="1966913" cy="5873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0C42626-D407-42B7-8D46-A0E54CDFDE9A}"/>
              </a:ext>
            </a:extLst>
          </p:cNvPr>
          <p:cNvGraphicFramePr>
            <a:graphicFrameLocks noChangeAspect="1"/>
          </p:cNvGraphicFramePr>
          <p:nvPr>
            <p:extLst>
              <p:ext uri="{D42A27DB-BD31-4B8C-83A1-F6EECF244321}">
                <p14:modId xmlns:p14="http://schemas.microsoft.com/office/powerpoint/2010/main" val="94902137"/>
              </p:ext>
            </p:extLst>
          </p:nvPr>
        </p:nvGraphicFramePr>
        <p:xfrm>
          <a:off x="3777353" y="3909737"/>
          <a:ext cx="2032000" cy="222250"/>
        </p:xfrm>
        <a:graphic>
          <a:graphicData uri="http://schemas.openxmlformats.org/presentationml/2006/ole">
            <mc:AlternateContent xmlns:mc="http://schemas.openxmlformats.org/markup-compatibility/2006">
              <mc:Choice xmlns:v="urn:schemas-microsoft-com:vml" Requires="v">
                <p:oleObj name="Equation" r:id="rId12" imgW="1625400" imgH="177480" progId="Equation.DSMT4">
                  <p:embed/>
                </p:oleObj>
              </mc:Choice>
              <mc:Fallback>
                <p:oleObj name="Equation" r:id="rId12" imgW="1625400" imgH="177480" progId="Equation.DSMT4">
                  <p:embed/>
                  <p:pic>
                    <p:nvPicPr>
                      <p:cNvPr id="11" name="Object 10">
                        <a:extLst>
                          <a:ext uri="{FF2B5EF4-FFF2-40B4-BE49-F238E27FC236}">
                            <a16:creationId xmlns:a16="http://schemas.microsoft.com/office/drawing/2014/main" id="{80C42626-D407-42B7-8D46-A0E54CDFDE9A}"/>
                          </a:ext>
                        </a:extLst>
                      </p:cNvPr>
                      <p:cNvPicPr/>
                      <p:nvPr/>
                    </p:nvPicPr>
                    <p:blipFill>
                      <a:blip r:embed="rId13"/>
                      <a:stretch>
                        <a:fillRect/>
                      </a:stretch>
                    </p:blipFill>
                    <p:spPr>
                      <a:xfrm>
                        <a:off x="3777353" y="3909737"/>
                        <a:ext cx="2032000" cy="22225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2FB7D8BF-4D6F-4684-8995-5CB1CA3E8124}"/>
              </a:ext>
            </a:extLst>
          </p:cNvPr>
          <p:cNvSpPr txBox="1"/>
          <p:nvPr/>
        </p:nvSpPr>
        <p:spPr>
          <a:xfrm>
            <a:off x="3682164" y="4420065"/>
            <a:ext cx="3328660" cy="430887"/>
          </a:xfrm>
          <a:prstGeom prst="rect">
            <a:avLst/>
          </a:prstGeom>
          <a:noFill/>
        </p:spPr>
        <p:txBody>
          <a:bodyPr wrap="square" rtlCol="0">
            <a:spAutoFit/>
          </a:bodyPr>
          <a:lstStyle/>
          <a:p>
            <a:r>
              <a:rPr lang="en-CA" sz="2200" dirty="0">
                <a:solidFill>
                  <a:srgbClr val="FF0000"/>
                </a:solidFill>
              </a:rPr>
              <a:t>Answer: B</a:t>
            </a:r>
          </a:p>
        </p:txBody>
      </p:sp>
    </p:spTree>
    <p:custDataLst>
      <p:tags r:id="rId1"/>
    </p:custDataLst>
    <p:extLst>
      <p:ext uri="{BB962C8B-B14F-4D97-AF65-F5344CB8AC3E}">
        <p14:creationId xmlns:p14="http://schemas.microsoft.com/office/powerpoint/2010/main" val="318782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27672-647E-44A0-86F0-B74E51B8FF95}"/>
              </a:ext>
            </a:extLst>
          </p:cNvPr>
          <p:cNvSpPr>
            <a:spLocks noGrp="1"/>
          </p:cNvSpPr>
          <p:nvPr>
            <p:ph idx="1"/>
          </p:nvPr>
        </p:nvSpPr>
        <p:spPr>
          <a:xfrm>
            <a:off x="388418" y="307497"/>
            <a:ext cx="10709073" cy="1923085"/>
          </a:xfrm>
        </p:spPr>
        <p:txBody>
          <a:bodyPr/>
          <a:lstStyle/>
          <a:p>
            <a:pPr marL="0" indent="0">
              <a:buNone/>
            </a:pPr>
            <a:r>
              <a:rPr lang="en-CA" dirty="0"/>
              <a:t>You are to construct a 90% T confidence interval for a population mean based on a sample size of 16.  What is the critical value of T* you will use in constructing this interval?</a:t>
            </a:r>
          </a:p>
          <a:p>
            <a:pPr marL="0" indent="0">
              <a:buNone/>
            </a:pPr>
            <a:r>
              <a:rPr lang="en-CA" dirty="0"/>
              <a:t>a) 1.341	b) 1.753	c) 1.746	d) 2.131	e) 1.337</a:t>
            </a:r>
          </a:p>
        </p:txBody>
      </p:sp>
      <p:graphicFrame>
        <p:nvGraphicFramePr>
          <p:cNvPr id="2" name="Object 1">
            <a:extLst>
              <a:ext uri="{FF2B5EF4-FFF2-40B4-BE49-F238E27FC236}">
                <a16:creationId xmlns:a16="http://schemas.microsoft.com/office/drawing/2014/main" id="{8BC31C0D-9F97-452E-9342-9983D58DD7A7}"/>
              </a:ext>
            </a:extLst>
          </p:cNvPr>
          <p:cNvGraphicFramePr>
            <a:graphicFrameLocks noChangeAspect="1"/>
          </p:cNvGraphicFramePr>
          <p:nvPr>
            <p:extLst>
              <p:ext uri="{D42A27DB-BD31-4B8C-83A1-F6EECF244321}">
                <p14:modId xmlns:p14="http://schemas.microsoft.com/office/powerpoint/2010/main" val="4174295353"/>
              </p:ext>
            </p:extLst>
          </p:nvPr>
        </p:nvGraphicFramePr>
        <p:xfrm>
          <a:off x="525713" y="2370881"/>
          <a:ext cx="1053681" cy="443655"/>
        </p:xfrm>
        <a:graphic>
          <a:graphicData uri="http://schemas.openxmlformats.org/presentationml/2006/ole">
            <mc:AlternateContent xmlns:mc="http://schemas.openxmlformats.org/markup-compatibility/2006">
              <mc:Choice xmlns:v="urn:schemas-microsoft-com:vml" Requires="v">
                <p:oleObj name="Equation" r:id="rId4" imgW="482400" imgH="203040" progId="Equation.DSMT4">
                  <p:embed/>
                </p:oleObj>
              </mc:Choice>
              <mc:Fallback>
                <p:oleObj name="Equation" r:id="rId4" imgW="482400" imgH="203040" progId="Equation.DSMT4">
                  <p:embed/>
                  <p:pic>
                    <p:nvPicPr>
                      <p:cNvPr id="2" name="Object 1">
                        <a:extLst>
                          <a:ext uri="{FF2B5EF4-FFF2-40B4-BE49-F238E27FC236}">
                            <a16:creationId xmlns:a16="http://schemas.microsoft.com/office/drawing/2014/main" id="{8BC31C0D-9F97-452E-9342-9983D58DD7A7}"/>
                          </a:ext>
                        </a:extLst>
                      </p:cNvPr>
                      <p:cNvPicPr/>
                      <p:nvPr/>
                    </p:nvPicPr>
                    <p:blipFill>
                      <a:blip r:embed="rId5"/>
                      <a:stretch>
                        <a:fillRect/>
                      </a:stretch>
                    </p:blipFill>
                    <p:spPr>
                      <a:xfrm>
                        <a:off x="525713" y="2370881"/>
                        <a:ext cx="1053681" cy="44365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D7A4640-252D-4B32-B515-7B544898F481}"/>
              </a:ext>
            </a:extLst>
          </p:cNvPr>
          <p:cNvGraphicFramePr>
            <a:graphicFrameLocks noChangeAspect="1"/>
          </p:cNvGraphicFramePr>
          <p:nvPr>
            <p:extLst>
              <p:ext uri="{D42A27DB-BD31-4B8C-83A1-F6EECF244321}">
                <p14:modId xmlns:p14="http://schemas.microsoft.com/office/powerpoint/2010/main" val="3778882269"/>
              </p:ext>
            </p:extLst>
          </p:nvPr>
        </p:nvGraphicFramePr>
        <p:xfrm>
          <a:off x="428456" y="2954835"/>
          <a:ext cx="2301875" cy="444500"/>
        </p:xfrm>
        <a:graphic>
          <a:graphicData uri="http://schemas.openxmlformats.org/presentationml/2006/ole">
            <mc:AlternateContent xmlns:mc="http://schemas.openxmlformats.org/markup-compatibility/2006">
              <mc:Choice xmlns:v="urn:schemas-microsoft-com:vml" Requires="v">
                <p:oleObj name="Equation" r:id="rId6" imgW="1054080" imgH="203040" progId="Equation.DSMT4">
                  <p:embed/>
                </p:oleObj>
              </mc:Choice>
              <mc:Fallback>
                <p:oleObj name="Equation" r:id="rId6" imgW="1054080" imgH="203040" progId="Equation.DSMT4">
                  <p:embed/>
                  <p:pic>
                    <p:nvPicPr>
                      <p:cNvPr id="4" name="Object 3">
                        <a:extLst>
                          <a:ext uri="{FF2B5EF4-FFF2-40B4-BE49-F238E27FC236}">
                            <a16:creationId xmlns:a16="http://schemas.microsoft.com/office/drawing/2014/main" id="{BD7A4640-252D-4B32-B515-7B544898F481}"/>
                          </a:ext>
                        </a:extLst>
                      </p:cNvPr>
                      <p:cNvPicPr/>
                      <p:nvPr/>
                    </p:nvPicPr>
                    <p:blipFill>
                      <a:blip r:embed="rId7"/>
                      <a:stretch>
                        <a:fillRect/>
                      </a:stretch>
                    </p:blipFill>
                    <p:spPr>
                      <a:xfrm>
                        <a:off x="428456" y="2954835"/>
                        <a:ext cx="2301875" cy="444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23FD938-A2C6-46A3-BE3B-F80B95D47FC7}"/>
              </a:ext>
            </a:extLst>
          </p:cNvPr>
          <p:cNvGraphicFramePr>
            <a:graphicFrameLocks noChangeAspect="1"/>
          </p:cNvGraphicFramePr>
          <p:nvPr>
            <p:extLst>
              <p:ext uri="{D42A27DB-BD31-4B8C-83A1-F6EECF244321}">
                <p14:modId xmlns:p14="http://schemas.microsoft.com/office/powerpoint/2010/main" val="2264498640"/>
              </p:ext>
            </p:extLst>
          </p:nvPr>
        </p:nvGraphicFramePr>
        <p:xfrm>
          <a:off x="334825" y="3538789"/>
          <a:ext cx="3300413" cy="555625"/>
        </p:xfrm>
        <a:graphic>
          <a:graphicData uri="http://schemas.openxmlformats.org/presentationml/2006/ole">
            <mc:AlternateContent xmlns:mc="http://schemas.openxmlformats.org/markup-compatibility/2006">
              <mc:Choice xmlns:v="urn:schemas-microsoft-com:vml" Requires="v">
                <p:oleObj name="Equation" r:id="rId8" imgW="1511280" imgH="253800" progId="Equation.DSMT4">
                  <p:embed/>
                </p:oleObj>
              </mc:Choice>
              <mc:Fallback>
                <p:oleObj name="Equation" r:id="rId8" imgW="1511280" imgH="253800" progId="Equation.DSMT4">
                  <p:embed/>
                  <p:pic>
                    <p:nvPicPr>
                      <p:cNvPr id="5" name="Object 4">
                        <a:extLst>
                          <a:ext uri="{FF2B5EF4-FFF2-40B4-BE49-F238E27FC236}">
                            <a16:creationId xmlns:a16="http://schemas.microsoft.com/office/drawing/2014/main" id="{223FD938-A2C6-46A3-BE3B-F80B95D47FC7}"/>
                          </a:ext>
                        </a:extLst>
                      </p:cNvPr>
                      <p:cNvPicPr/>
                      <p:nvPr/>
                    </p:nvPicPr>
                    <p:blipFill>
                      <a:blip r:embed="rId9"/>
                      <a:stretch>
                        <a:fillRect/>
                      </a:stretch>
                    </p:blipFill>
                    <p:spPr>
                      <a:xfrm>
                        <a:off x="334825" y="3538789"/>
                        <a:ext cx="3300413" cy="5556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EAAFE23-9E05-4D66-9594-49B2E0029D9F}"/>
              </a:ext>
            </a:extLst>
          </p:cNvPr>
          <p:cNvSpPr txBox="1"/>
          <p:nvPr/>
        </p:nvSpPr>
        <p:spPr>
          <a:xfrm>
            <a:off x="525713" y="4276655"/>
            <a:ext cx="3328660" cy="430887"/>
          </a:xfrm>
          <a:prstGeom prst="rect">
            <a:avLst/>
          </a:prstGeom>
          <a:noFill/>
        </p:spPr>
        <p:txBody>
          <a:bodyPr wrap="square" rtlCol="0">
            <a:spAutoFit/>
          </a:bodyPr>
          <a:lstStyle/>
          <a:p>
            <a:r>
              <a:rPr lang="en-CA" sz="2200" dirty="0">
                <a:solidFill>
                  <a:srgbClr val="FF0000"/>
                </a:solidFill>
              </a:rPr>
              <a:t>Answer: B</a:t>
            </a:r>
          </a:p>
        </p:txBody>
      </p:sp>
    </p:spTree>
    <p:custDataLst>
      <p:tags r:id="rId1"/>
    </p:custDataLst>
    <p:extLst>
      <p:ext uri="{BB962C8B-B14F-4D97-AF65-F5344CB8AC3E}">
        <p14:creationId xmlns:p14="http://schemas.microsoft.com/office/powerpoint/2010/main" val="119498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FAF855-1EB5-48B0-92FF-7AC29B0B771E}"/>
              </a:ext>
            </a:extLst>
          </p:cNvPr>
          <p:cNvPicPr>
            <a:picLocks noChangeAspect="1"/>
          </p:cNvPicPr>
          <p:nvPr/>
        </p:nvPicPr>
        <p:blipFill>
          <a:blip r:embed="rId4"/>
          <a:stretch>
            <a:fillRect/>
          </a:stretch>
        </p:blipFill>
        <p:spPr>
          <a:xfrm>
            <a:off x="223544" y="182513"/>
            <a:ext cx="10654215" cy="3594662"/>
          </a:xfrm>
          <a:prstGeom prst="rect">
            <a:avLst/>
          </a:prstGeom>
        </p:spPr>
      </p:pic>
      <p:sp>
        <p:nvSpPr>
          <p:cNvPr id="3" name="TextBox 2">
            <a:extLst>
              <a:ext uri="{FF2B5EF4-FFF2-40B4-BE49-F238E27FC236}">
                <a16:creationId xmlns:a16="http://schemas.microsoft.com/office/drawing/2014/main" id="{36AF2D66-7F3C-4026-BB70-63EE105894B1}"/>
              </a:ext>
            </a:extLst>
          </p:cNvPr>
          <p:cNvSpPr txBox="1"/>
          <p:nvPr/>
        </p:nvSpPr>
        <p:spPr>
          <a:xfrm>
            <a:off x="4734709" y="2222874"/>
            <a:ext cx="6363081" cy="769441"/>
          </a:xfrm>
          <a:prstGeom prst="rect">
            <a:avLst/>
          </a:prstGeom>
          <a:noFill/>
        </p:spPr>
        <p:txBody>
          <a:bodyPr wrap="square" rtlCol="0">
            <a:spAutoFit/>
          </a:bodyPr>
          <a:lstStyle/>
          <a:p>
            <a:r>
              <a:rPr lang="en-CA" sz="2200" dirty="0">
                <a:solidFill>
                  <a:srgbClr val="FF0000"/>
                </a:solidFill>
              </a:rPr>
              <a:t>1) Increasing the confidence interval will increase the margin of error.  Thus increasing the width of the C.I.</a:t>
            </a:r>
          </a:p>
        </p:txBody>
      </p:sp>
      <p:sp>
        <p:nvSpPr>
          <p:cNvPr id="5" name="TextBox 4">
            <a:extLst>
              <a:ext uri="{FF2B5EF4-FFF2-40B4-BE49-F238E27FC236}">
                <a16:creationId xmlns:a16="http://schemas.microsoft.com/office/drawing/2014/main" id="{53CD1B45-BD8A-4434-AF85-2F24E0E778A2}"/>
              </a:ext>
            </a:extLst>
          </p:cNvPr>
          <p:cNvSpPr txBox="1"/>
          <p:nvPr/>
        </p:nvSpPr>
        <p:spPr>
          <a:xfrm>
            <a:off x="4734709" y="3096245"/>
            <a:ext cx="6363081" cy="769441"/>
          </a:xfrm>
          <a:prstGeom prst="rect">
            <a:avLst/>
          </a:prstGeom>
          <a:noFill/>
        </p:spPr>
        <p:txBody>
          <a:bodyPr wrap="square" rtlCol="0">
            <a:spAutoFit/>
          </a:bodyPr>
          <a:lstStyle/>
          <a:p>
            <a:r>
              <a:rPr lang="en-CA" sz="2200" dirty="0">
                <a:solidFill>
                  <a:srgbClr val="FF0000"/>
                </a:solidFill>
              </a:rPr>
              <a:t>2) Increasing the sample size will reduce the margin of error.  So, Yes it would reduce the width of the C.I.</a:t>
            </a:r>
          </a:p>
        </p:txBody>
      </p:sp>
      <p:sp>
        <p:nvSpPr>
          <p:cNvPr id="6" name="TextBox 5">
            <a:extLst>
              <a:ext uri="{FF2B5EF4-FFF2-40B4-BE49-F238E27FC236}">
                <a16:creationId xmlns:a16="http://schemas.microsoft.com/office/drawing/2014/main" id="{C36641BC-E2F1-40B2-AAF4-CE0C797B701C}"/>
              </a:ext>
            </a:extLst>
          </p:cNvPr>
          <p:cNvSpPr txBox="1"/>
          <p:nvPr/>
        </p:nvSpPr>
        <p:spPr>
          <a:xfrm>
            <a:off x="4732516" y="3969616"/>
            <a:ext cx="6363081" cy="1107996"/>
          </a:xfrm>
          <a:prstGeom prst="rect">
            <a:avLst/>
          </a:prstGeom>
          <a:noFill/>
        </p:spPr>
        <p:txBody>
          <a:bodyPr wrap="square" rtlCol="0">
            <a:spAutoFit/>
          </a:bodyPr>
          <a:lstStyle/>
          <a:p>
            <a:r>
              <a:rPr lang="en-CA" sz="2200" dirty="0">
                <a:solidFill>
                  <a:srgbClr val="FF0000"/>
                </a:solidFill>
              </a:rPr>
              <a:t>3) Decreasing the standard deviation will decrease the standard error.  Thus, it will also decrease the width of the </a:t>
            </a:r>
            <a:r>
              <a:rPr lang="en-CA" sz="2200" dirty="0" err="1">
                <a:solidFill>
                  <a:srgbClr val="FF0000"/>
                </a:solidFill>
              </a:rPr>
              <a:t>c.i.</a:t>
            </a:r>
            <a:endParaRPr lang="en-CA" sz="2200" dirty="0">
              <a:solidFill>
                <a:srgbClr val="FF0000"/>
              </a:solidFill>
            </a:endParaRPr>
          </a:p>
        </p:txBody>
      </p:sp>
      <p:sp>
        <p:nvSpPr>
          <p:cNvPr id="7" name="TextBox 6">
            <a:extLst>
              <a:ext uri="{FF2B5EF4-FFF2-40B4-BE49-F238E27FC236}">
                <a16:creationId xmlns:a16="http://schemas.microsoft.com/office/drawing/2014/main" id="{84F535A8-C7DB-4FC8-8627-3557A9026468}"/>
              </a:ext>
            </a:extLst>
          </p:cNvPr>
          <p:cNvSpPr txBox="1"/>
          <p:nvPr/>
        </p:nvSpPr>
        <p:spPr>
          <a:xfrm>
            <a:off x="4732516" y="5132438"/>
            <a:ext cx="6363081" cy="430887"/>
          </a:xfrm>
          <a:prstGeom prst="rect">
            <a:avLst/>
          </a:prstGeom>
          <a:noFill/>
        </p:spPr>
        <p:txBody>
          <a:bodyPr wrap="square" rtlCol="0">
            <a:spAutoFit/>
          </a:bodyPr>
          <a:lstStyle/>
          <a:p>
            <a:r>
              <a:rPr lang="en-CA" sz="2200" dirty="0">
                <a:solidFill>
                  <a:srgbClr val="FF0000"/>
                </a:solidFill>
              </a:rPr>
              <a:t>Answer “C”</a:t>
            </a:r>
          </a:p>
        </p:txBody>
      </p:sp>
    </p:spTree>
    <p:custDataLst>
      <p:tags r:id="rId1"/>
    </p:custDataLst>
    <p:extLst>
      <p:ext uri="{BB962C8B-B14F-4D97-AF65-F5344CB8AC3E}">
        <p14:creationId xmlns:p14="http://schemas.microsoft.com/office/powerpoint/2010/main" val="236325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79B155B-FA61-4F52-AA23-CBA4598D435C}"/>
              </a:ext>
            </a:extLst>
          </p:cNvPr>
          <p:cNvSpPr>
            <a:spLocks noGrp="1"/>
          </p:cNvSpPr>
          <p:nvPr>
            <p:ph idx="1"/>
          </p:nvPr>
        </p:nvSpPr>
        <p:spPr>
          <a:xfrm>
            <a:off x="123894" y="4270939"/>
            <a:ext cx="11628255" cy="2088297"/>
          </a:xfrm>
        </p:spPr>
        <p:txBody>
          <a:bodyPr>
            <a:normAutofit/>
          </a:bodyPr>
          <a:lstStyle/>
          <a:p>
            <a:pPr marL="0" indent="0">
              <a:buNone/>
            </a:pPr>
            <a:r>
              <a:rPr lang="en-CA" sz="2400" dirty="0"/>
              <a:t>A poll plans to ask a random sample of adults whether they attended a religious service in the past week.  How large a sample would be required to obtain a margin of error 0.01 in a 99% confidence interval for the population proportion who would say that they attended a religious service? </a:t>
            </a:r>
          </a:p>
          <a:p>
            <a:pPr marL="0" indent="0">
              <a:buNone/>
            </a:pPr>
            <a:r>
              <a:rPr lang="en-CA" sz="2400" dirty="0"/>
              <a:t>a) 129		b) 16,588		c) 6,766		d) 258		e) 66,358</a:t>
            </a:r>
          </a:p>
        </p:txBody>
      </p:sp>
      <p:sp>
        <p:nvSpPr>
          <p:cNvPr id="5" name="Content Placeholder 2">
            <a:extLst>
              <a:ext uri="{FF2B5EF4-FFF2-40B4-BE49-F238E27FC236}">
                <a16:creationId xmlns:a16="http://schemas.microsoft.com/office/drawing/2014/main" id="{5FD2EE01-FA91-4EED-881F-636B48CE55E5}"/>
              </a:ext>
            </a:extLst>
          </p:cNvPr>
          <p:cNvSpPr txBox="1">
            <a:spLocks/>
          </p:cNvSpPr>
          <p:nvPr/>
        </p:nvSpPr>
        <p:spPr>
          <a:xfrm>
            <a:off x="261213" y="2394812"/>
            <a:ext cx="11765819" cy="1643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400"/>
              <a:t>The weights (in pounds) of males in the US are believed to be approximately Normally distributed with mean </a:t>
            </a:r>
            <a:r>
              <a:rPr lang="el-GR" sz="2400" i="1"/>
              <a:t>μ</a:t>
            </a:r>
            <a:r>
              <a:rPr lang="en-CA" sz="2400"/>
              <a:t>.  The mean height of a random sample of 3 American adult males is found to be ‾x=190” and the SD S</a:t>
            </a:r>
            <a:r>
              <a:rPr lang="en-CA" sz="2400" baseline="-25000"/>
              <a:t>x</a:t>
            </a:r>
            <a:r>
              <a:rPr lang="en-CA" sz="2400"/>
              <a:t>=27.84.  What is the standard error of ‾ x?</a:t>
            </a:r>
          </a:p>
          <a:p>
            <a:pPr marL="0" indent="0">
              <a:buFont typeface="Arial" panose="020B0604020202020204" pitchFamily="34" charset="0"/>
              <a:buNone/>
            </a:pPr>
            <a:r>
              <a:rPr lang="en-CA" sz="2400"/>
              <a:t>a) 190		b) 27.84	c) 22.73	d) 16.07	e) 13.13</a:t>
            </a:r>
            <a:endParaRPr lang="en-CA" sz="2400" dirty="0"/>
          </a:p>
        </p:txBody>
      </p:sp>
      <p:sp>
        <p:nvSpPr>
          <p:cNvPr id="6" name="Content Placeholder 2">
            <a:extLst>
              <a:ext uri="{FF2B5EF4-FFF2-40B4-BE49-F238E27FC236}">
                <a16:creationId xmlns:a16="http://schemas.microsoft.com/office/drawing/2014/main" id="{A91006AC-EF11-4FE5-8F74-62A31D0C4C45}"/>
              </a:ext>
            </a:extLst>
          </p:cNvPr>
          <p:cNvSpPr txBox="1">
            <a:spLocks/>
          </p:cNvSpPr>
          <p:nvPr/>
        </p:nvSpPr>
        <p:spPr>
          <a:xfrm>
            <a:off x="234669" y="258945"/>
            <a:ext cx="11692991" cy="1650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You want to calculate a 98% confidence interval for a population mean from a sample of n=30.  What is the appropriate critical t*?</a:t>
            </a:r>
          </a:p>
          <a:p>
            <a:pPr marL="0" indent="0">
              <a:buFont typeface="Arial" panose="020B0604020202020204" pitchFamily="34" charset="0"/>
              <a:buNone/>
            </a:pPr>
            <a:r>
              <a:rPr lang="en-CA" dirty="0"/>
              <a:t>a) 1.645		b) 1.699		c) 1.697		 d) 2.462	e) 2.588</a:t>
            </a:r>
          </a:p>
        </p:txBody>
      </p:sp>
    </p:spTree>
    <p:custDataLst>
      <p:tags r:id="rId1"/>
    </p:custDataLst>
    <p:extLst>
      <p:ext uri="{BB962C8B-B14F-4D97-AF65-F5344CB8AC3E}">
        <p14:creationId xmlns:p14="http://schemas.microsoft.com/office/powerpoint/2010/main" val="144399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388C90-18B4-4EF8-84D4-8BA034F8B45F}"/>
              </a:ext>
            </a:extLst>
          </p:cNvPr>
          <p:cNvSpPr>
            <a:spLocks noGrp="1"/>
          </p:cNvSpPr>
          <p:nvPr>
            <p:ph idx="1"/>
          </p:nvPr>
        </p:nvSpPr>
        <p:spPr>
          <a:xfrm>
            <a:off x="234669" y="258945"/>
            <a:ext cx="11692991" cy="1650775"/>
          </a:xfrm>
        </p:spPr>
        <p:txBody>
          <a:bodyPr/>
          <a:lstStyle/>
          <a:p>
            <a:pPr marL="0" indent="0">
              <a:buNone/>
            </a:pPr>
            <a:r>
              <a:rPr lang="en-CA" dirty="0"/>
              <a:t>You want to calculate a 98% confidence interval for a population mean from a sample of n=30.  What is the appropriate critical t*?</a:t>
            </a:r>
          </a:p>
          <a:p>
            <a:pPr marL="0" indent="0">
              <a:buNone/>
            </a:pPr>
            <a:r>
              <a:rPr lang="en-CA" dirty="0"/>
              <a:t>a) 1.645		b) 1.699		c) 1.697		d) 2.462	e) 2.588</a:t>
            </a:r>
          </a:p>
        </p:txBody>
      </p:sp>
      <p:graphicFrame>
        <p:nvGraphicFramePr>
          <p:cNvPr id="7" name="Object 6">
            <a:extLst>
              <a:ext uri="{FF2B5EF4-FFF2-40B4-BE49-F238E27FC236}">
                <a16:creationId xmlns:a16="http://schemas.microsoft.com/office/drawing/2014/main" id="{74D17DB6-6618-4F7D-AF9D-9D4C16D1B766}"/>
              </a:ext>
            </a:extLst>
          </p:cNvPr>
          <p:cNvGraphicFramePr>
            <a:graphicFrameLocks noChangeAspect="1"/>
          </p:cNvGraphicFramePr>
          <p:nvPr>
            <p:extLst>
              <p:ext uri="{D42A27DB-BD31-4B8C-83A1-F6EECF244321}">
                <p14:modId xmlns:p14="http://schemas.microsoft.com/office/powerpoint/2010/main" val="1653809915"/>
              </p:ext>
            </p:extLst>
          </p:nvPr>
        </p:nvGraphicFramePr>
        <p:xfrm>
          <a:off x="498475" y="2370138"/>
          <a:ext cx="1109663" cy="444500"/>
        </p:xfrm>
        <a:graphic>
          <a:graphicData uri="http://schemas.openxmlformats.org/presentationml/2006/ole">
            <mc:AlternateContent xmlns:mc="http://schemas.openxmlformats.org/markup-compatibility/2006">
              <mc:Choice xmlns:v="urn:schemas-microsoft-com:vml" Requires="v">
                <p:oleObj name="Equation" r:id="rId4" imgW="507960" imgH="203040" progId="Equation.DSMT4">
                  <p:embed/>
                </p:oleObj>
              </mc:Choice>
              <mc:Fallback>
                <p:oleObj name="Equation" r:id="rId4" imgW="507960" imgH="203040" progId="Equation.DSMT4">
                  <p:embed/>
                  <p:pic>
                    <p:nvPicPr>
                      <p:cNvPr id="7" name="Object 6">
                        <a:extLst>
                          <a:ext uri="{FF2B5EF4-FFF2-40B4-BE49-F238E27FC236}">
                            <a16:creationId xmlns:a16="http://schemas.microsoft.com/office/drawing/2014/main" id="{74D17DB6-6618-4F7D-AF9D-9D4C16D1B766}"/>
                          </a:ext>
                        </a:extLst>
                      </p:cNvPr>
                      <p:cNvPicPr/>
                      <p:nvPr/>
                    </p:nvPicPr>
                    <p:blipFill>
                      <a:blip r:embed="rId5"/>
                      <a:stretch>
                        <a:fillRect/>
                      </a:stretch>
                    </p:blipFill>
                    <p:spPr>
                      <a:xfrm>
                        <a:off x="498475" y="2370138"/>
                        <a:ext cx="1109663" cy="4445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6F80B84-3440-4C9E-830C-698705D1B3B3}"/>
              </a:ext>
            </a:extLst>
          </p:cNvPr>
          <p:cNvGraphicFramePr>
            <a:graphicFrameLocks noChangeAspect="1"/>
          </p:cNvGraphicFramePr>
          <p:nvPr>
            <p:extLst>
              <p:ext uri="{D42A27DB-BD31-4B8C-83A1-F6EECF244321}">
                <p14:modId xmlns:p14="http://schemas.microsoft.com/office/powerpoint/2010/main" val="2211818036"/>
              </p:ext>
            </p:extLst>
          </p:nvPr>
        </p:nvGraphicFramePr>
        <p:xfrm>
          <a:off x="442913" y="2954338"/>
          <a:ext cx="2273300" cy="444500"/>
        </p:xfrm>
        <a:graphic>
          <a:graphicData uri="http://schemas.openxmlformats.org/presentationml/2006/ole">
            <mc:AlternateContent xmlns:mc="http://schemas.openxmlformats.org/markup-compatibility/2006">
              <mc:Choice xmlns:v="urn:schemas-microsoft-com:vml" Requires="v">
                <p:oleObj name="Equation" r:id="rId6" imgW="1041120" imgH="203040" progId="Equation.DSMT4">
                  <p:embed/>
                </p:oleObj>
              </mc:Choice>
              <mc:Fallback>
                <p:oleObj name="Equation" r:id="rId6" imgW="1041120" imgH="203040" progId="Equation.DSMT4">
                  <p:embed/>
                  <p:pic>
                    <p:nvPicPr>
                      <p:cNvPr id="8" name="Object 7">
                        <a:extLst>
                          <a:ext uri="{FF2B5EF4-FFF2-40B4-BE49-F238E27FC236}">
                            <a16:creationId xmlns:a16="http://schemas.microsoft.com/office/drawing/2014/main" id="{D6F80B84-3440-4C9E-830C-698705D1B3B3}"/>
                          </a:ext>
                        </a:extLst>
                      </p:cNvPr>
                      <p:cNvPicPr/>
                      <p:nvPr/>
                    </p:nvPicPr>
                    <p:blipFill>
                      <a:blip r:embed="rId7"/>
                      <a:stretch>
                        <a:fillRect/>
                      </a:stretch>
                    </p:blipFill>
                    <p:spPr>
                      <a:xfrm>
                        <a:off x="442913" y="2954338"/>
                        <a:ext cx="2273300" cy="4445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DDADDC9-B175-4E0F-89C0-E8D52295C932}"/>
              </a:ext>
            </a:extLst>
          </p:cNvPr>
          <p:cNvGraphicFramePr>
            <a:graphicFrameLocks noChangeAspect="1"/>
          </p:cNvGraphicFramePr>
          <p:nvPr>
            <p:extLst>
              <p:ext uri="{D42A27DB-BD31-4B8C-83A1-F6EECF244321}">
                <p14:modId xmlns:p14="http://schemas.microsoft.com/office/powerpoint/2010/main" val="372125893"/>
              </p:ext>
            </p:extLst>
          </p:nvPr>
        </p:nvGraphicFramePr>
        <p:xfrm>
          <a:off x="442913" y="3459163"/>
          <a:ext cx="3605212" cy="555625"/>
        </p:xfrm>
        <a:graphic>
          <a:graphicData uri="http://schemas.openxmlformats.org/presentationml/2006/ole">
            <mc:AlternateContent xmlns:mc="http://schemas.openxmlformats.org/markup-compatibility/2006">
              <mc:Choice xmlns:v="urn:schemas-microsoft-com:vml" Requires="v">
                <p:oleObj name="Equation" r:id="rId8" imgW="1650960" imgH="253800" progId="Equation.DSMT4">
                  <p:embed/>
                </p:oleObj>
              </mc:Choice>
              <mc:Fallback>
                <p:oleObj name="Equation" r:id="rId8" imgW="1650960" imgH="253800" progId="Equation.DSMT4">
                  <p:embed/>
                  <p:pic>
                    <p:nvPicPr>
                      <p:cNvPr id="9" name="Object 8">
                        <a:extLst>
                          <a:ext uri="{FF2B5EF4-FFF2-40B4-BE49-F238E27FC236}">
                            <a16:creationId xmlns:a16="http://schemas.microsoft.com/office/drawing/2014/main" id="{2DDADDC9-B175-4E0F-89C0-E8D52295C932}"/>
                          </a:ext>
                        </a:extLst>
                      </p:cNvPr>
                      <p:cNvPicPr/>
                      <p:nvPr/>
                    </p:nvPicPr>
                    <p:blipFill>
                      <a:blip r:embed="rId9"/>
                      <a:stretch>
                        <a:fillRect/>
                      </a:stretch>
                    </p:blipFill>
                    <p:spPr>
                      <a:xfrm>
                        <a:off x="442913" y="3459163"/>
                        <a:ext cx="3605212" cy="55562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1638BD9-BE32-4619-9B07-51CBF01DE8A0}"/>
              </a:ext>
            </a:extLst>
          </p:cNvPr>
          <p:cNvSpPr txBox="1"/>
          <p:nvPr/>
        </p:nvSpPr>
        <p:spPr>
          <a:xfrm>
            <a:off x="442913" y="4317065"/>
            <a:ext cx="3328660" cy="430887"/>
          </a:xfrm>
          <a:prstGeom prst="rect">
            <a:avLst/>
          </a:prstGeom>
          <a:noFill/>
        </p:spPr>
        <p:txBody>
          <a:bodyPr wrap="square" rtlCol="0">
            <a:spAutoFit/>
          </a:bodyPr>
          <a:lstStyle/>
          <a:p>
            <a:r>
              <a:rPr lang="en-CA" sz="2200" dirty="0">
                <a:solidFill>
                  <a:srgbClr val="FF0000"/>
                </a:solidFill>
              </a:rPr>
              <a:t>Answer: D</a:t>
            </a:r>
          </a:p>
        </p:txBody>
      </p:sp>
    </p:spTree>
    <p:custDataLst>
      <p:tags r:id="rId1"/>
    </p:custDataLst>
    <p:extLst>
      <p:ext uri="{BB962C8B-B14F-4D97-AF65-F5344CB8AC3E}">
        <p14:creationId xmlns:p14="http://schemas.microsoft.com/office/powerpoint/2010/main" val="41159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40878-B2D5-4D42-B235-18A1039F1B42}"/>
              </a:ext>
            </a:extLst>
          </p:cNvPr>
          <p:cNvSpPr>
            <a:spLocks noGrp="1"/>
          </p:cNvSpPr>
          <p:nvPr>
            <p:ph idx="1"/>
          </p:nvPr>
        </p:nvSpPr>
        <p:spPr>
          <a:xfrm>
            <a:off x="226577" y="226577"/>
            <a:ext cx="11765819" cy="3479575"/>
          </a:xfrm>
        </p:spPr>
        <p:txBody>
          <a:bodyPr/>
          <a:lstStyle/>
          <a:p>
            <a:pPr marL="0" indent="0">
              <a:buNone/>
            </a:pPr>
            <a:r>
              <a:rPr lang="en-CA" dirty="0"/>
              <a:t>The weights (in pounds) of males in the US are believed to be approximately Normally distributed with mean </a:t>
            </a:r>
            <a:r>
              <a:rPr lang="el-GR" i="1" dirty="0"/>
              <a:t>μ</a:t>
            </a:r>
            <a:r>
              <a:rPr lang="en-CA" dirty="0"/>
              <a:t>.  The mean height of a random sample of 3 American adult males is found to be ‾x=190” and the SD </a:t>
            </a:r>
            <a:r>
              <a:rPr lang="en-CA" dirty="0" err="1"/>
              <a:t>S</a:t>
            </a:r>
            <a:r>
              <a:rPr lang="en-CA" baseline="-25000" dirty="0" err="1"/>
              <a:t>x</a:t>
            </a:r>
            <a:r>
              <a:rPr lang="en-CA" dirty="0"/>
              <a:t>=27.84.  What is the standard error of ‾ x?</a:t>
            </a:r>
          </a:p>
          <a:p>
            <a:pPr marL="0" indent="0">
              <a:buNone/>
            </a:pPr>
            <a:r>
              <a:rPr lang="en-CA" dirty="0"/>
              <a:t>a) 190		b) 27.84	c) 22.73	d) 16.07	e) 13.13</a:t>
            </a:r>
          </a:p>
        </p:txBody>
      </p:sp>
      <p:sp>
        <p:nvSpPr>
          <p:cNvPr id="6" name="TextBox 5">
            <a:extLst>
              <a:ext uri="{FF2B5EF4-FFF2-40B4-BE49-F238E27FC236}">
                <a16:creationId xmlns:a16="http://schemas.microsoft.com/office/drawing/2014/main" id="{56665BF7-E5FE-455E-80ED-33B42E1FC4C8}"/>
              </a:ext>
            </a:extLst>
          </p:cNvPr>
          <p:cNvSpPr txBox="1"/>
          <p:nvPr/>
        </p:nvSpPr>
        <p:spPr>
          <a:xfrm>
            <a:off x="2047054" y="2465109"/>
            <a:ext cx="7687089" cy="769441"/>
          </a:xfrm>
          <a:prstGeom prst="rect">
            <a:avLst/>
          </a:prstGeom>
          <a:noFill/>
        </p:spPr>
        <p:txBody>
          <a:bodyPr wrap="square" rtlCol="0">
            <a:spAutoFit/>
          </a:bodyPr>
          <a:lstStyle/>
          <a:p>
            <a:r>
              <a:rPr lang="en-CA" sz="2200" dirty="0">
                <a:solidFill>
                  <a:srgbClr val="FF0000"/>
                </a:solidFill>
              </a:rPr>
              <a:t>The population standard deviation is not given.  So we would have to perform a T-procedure to find the standard error</a:t>
            </a:r>
          </a:p>
        </p:txBody>
      </p:sp>
      <p:graphicFrame>
        <p:nvGraphicFramePr>
          <p:cNvPr id="8" name="Object 7">
            <a:extLst>
              <a:ext uri="{FF2B5EF4-FFF2-40B4-BE49-F238E27FC236}">
                <a16:creationId xmlns:a16="http://schemas.microsoft.com/office/drawing/2014/main" id="{DEA0A1E9-A345-4B78-A5E4-C9AF1D46C44D}"/>
              </a:ext>
            </a:extLst>
          </p:cNvPr>
          <p:cNvGraphicFramePr>
            <a:graphicFrameLocks noChangeAspect="1"/>
          </p:cNvGraphicFramePr>
          <p:nvPr>
            <p:extLst>
              <p:ext uri="{D42A27DB-BD31-4B8C-83A1-F6EECF244321}">
                <p14:modId xmlns:p14="http://schemas.microsoft.com/office/powerpoint/2010/main" val="3545103976"/>
              </p:ext>
            </p:extLst>
          </p:nvPr>
        </p:nvGraphicFramePr>
        <p:xfrm>
          <a:off x="457369" y="3148915"/>
          <a:ext cx="749300" cy="388938"/>
        </p:xfrm>
        <a:graphic>
          <a:graphicData uri="http://schemas.openxmlformats.org/presentationml/2006/ole">
            <mc:AlternateContent xmlns:mc="http://schemas.openxmlformats.org/markup-compatibility/2006">
              <mc:Choice xmlns:v="urn:schemas-microsoft-com:vml" Requires="v">
                <p:oleObj name="Equation" r:id="rId4" imgW="342720" imgH="177480" progId="Equation.DSMT4">
                  <p:embed/>
                </p:oleObj>
              </mc:Choice>
              <mc:Fallback>
                <p:oleObj name="Equation" r:id="rId4" imgW="342720" imgH="177480" progId="Equation.DSMT4">
                  <p:embed/>
                  <p:pic>
                    <p:nvPicPr>
                      <p:cNvPr id="8" name="Object 7">
                        <a:extLst>
                          <a:ext uri="{FF2B5EF4-FFF2-40B4-BE49-F238E27FC236}">
                            <a16:creationId xmlns:a16="http://schemas.microsoft.com/office/drawing/2014/main" id="{DEA0A1E9-A345-4B78-A5E4-C9AF1D46C44D}"/>
                          </a:ext>
                        </a:extLst>
                      </p:cNvPr>
                      <p:cNvPicPr/>
                      <p:nvPr/>
                    </p:nvPicPr>
                    <p:blipFill>
                      <a:blip r:embed="rId5"/>
                      <a:stretch>
                        <a:fillRect/>
                      </a:stretch>
                    </p:blipFill>
                    <p:spPr>
                      <a:xfrm>
                        <a:off x="457369" y="3148915"/>
                        <a:ext cx="749300" cy="3889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A8D53AC-16CE-44EB-8E0A-18D132120064}"/>
              </a:ext>
            </a:extLst>
          </p:cNvPr>
          <p:cNvGraphicFramePr>
            <a:graphicFrameLocks noChangeAspect="1"/>
          </p:cNvGraphicFramePr>
          <p:nvPr>
            <p:extLst>
              <p:ext uri="{D42A27DB-BD31-4B8C-83A1-F6EECF244321}">
                <p14:modId xmlns:p14="http://schemas.microsoft.com/office/powerpoint/2010/main" val="3367449328"/>
              </p:ext>
            </p:extLst>
          </p:nvPr>
        </p:nvGraphicFramePr>
        <p:xfrm>
          <a:off x="2047054" y="3148915"/>
          <a:ext cx="2247900" cy="917575"/>
        </p:xfrm>
        <a:graphic>
          <a:graphicData uri="http://schemas.openxmlformats.org/presentationml/2006/ole">
            <mc:AlternateContent xmlns:mc="http://schemas.openxmlformats.org/markup-compatibility/2006">
              <mc:Choice xmlns:v="urn:schemas-microsoft-com:vml" Requires="v">
                <p:oleObj name="Equation" r:id="rId6" imgW="1028520" imgH="419040" progId="Equation.DSMT4">
                  <p:embed/>
                </p:oleObj>
              </mc:Choice>
              <mc:Fallback>
                <p:oleObj name="Equation" r:id="rId6" imgW="1028520" imgH="419040" progId="Equation.DSMT4">
                  <p:embed/>
                  <p:pic>
                    <p:nvPicPr>
                      <p:cNvPr id="9" name="Object 8">
                        <a:extLst>
                          <a:ext uri="{FF2B5EF4-FFF2-40B4-BE49-F238E27FC236}">
                            <a16:creationId xmlns:a16="http://schemas.microsoft.com/office/drawing/2014/main" id="{5A8D53AC-16CE-44EB-8E0A-18D132120064}"/>
                          </a:ext>
                        </a:extLst>
                      </p:cNvPr>
                      <p:cNvPicPr/>
                      <p:nvPr/>
                    </p:nvPicPr>
                    <p:blipFill>
                      <a:blip r:embed="rId7"/>
                      <a:stretch>
                        <a:fillRect/>
                      </a:stretch>
                    </p:blipFill>
                    <p:spPr>
                      <a:xfrm>
                        <a:off x="2047054" y="3148915"/>
                        <a:ext cx="2247900" cy="9175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1EA9033-86D3-44C7-B4C9-267CCDBE4F0F}"/>
              </a:ext>
            </a:extLst>
          </p:cNvPr>
          <p:cNvGraphicFramePr>
            <a:graphicFrameLocks noChangeAspect="1"/>
          </p:cNvGraphicFramePr>
          <p:nvPr>
            <p:extLst>
              <p:ext uri="{D42A27DB-BD31-4B8C-83A1-F6EECF244321}">
                <p14:modId xmlns:p14="http://schemas.microsoft.com/office/powerpoint/2010/main" val="2278890233"/>
              </p:ext>
            </p:extLst>
          </p:nvPr>
        </p:nvGraphicFramePr>
        <p:xfrm>
          <a:off x="3452205" y="4090034"/>
          <a:ext cx="1166812" cy="917575"/>
        </p:xfrm>
        <a:graphic>
          <a:graphicData uri="http://schemas.openxmlformats.org/presentationml/2006/ole">
            <mc:AlternateContent xmlns:mc="http://schemas.openxmlformats.org/markup-compatibility/2006">
              <mc:Choice xmlns:v="urn:schemas-microsoft-com:vml" Requires="v">
                <p:oleObj name="Equation" r:id="rId8" imgW="533160" imgH="419040" progId="Equation.DSMT4">
                  <p:embed/>
                </p:oleObj>
              </mc:Choice>
              <mc:Fallback>
                <p:oleObj name="Equation" r:id="rId8" imgW="533160" imgH="419040" progId="Equation.DSMT4">
                  <p:embed/>
                  <p:pic>
                    <p:nvPicPr>
                      <p:cNvPr id="10" name="Object 9">
                        <a:extLst>
                          <a:ext uri="{FF2B5EF4-FFF2-40B4-BE49-F238E27FC236}">
                            <a16:creationId xmlns:a16="http://schemas.microsoft.com/office/drawing/2014/main" id="{51EA9033-86D3-44C7-B4C9-267CCDBE4F0F}"/>
                          </a:ext>
                        </a:extLst>
                      </p:cNvPr>
                      <p:cNvPicPr/>
                      <p:nvPr/>
                    </p:nvPicPr>
                    <p:blipFill>
                      <a:blip r:embed="rId9"/>
                      <a:stretch>
                        <a:fillRect/>
                      </a:stretch>
                    </p:blipFill>
                    <p:spPr>
                      <a:xfrm>
                        <a:off x="3452205" y="4090034"/>
                        <a:ext cx="1166812" cy="9175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E0D00E2-065D-4213-B167-3895F4A3BE3B}"/>
              </a:ext>
            </a:extLst>
          </p:cNvPr>
          <p:cNvGraphicFramePr>
            <a:graphicFrameLocks noChangeAspect="1"/>
          </p:cNvGraphicFramePr>
          <p:nvPr>
            <p:extLst>
              <p:ext uri="{D42A27DB-BD31-4B8C-83A1-F6EECF244321}">
                <p14:modId xmlns:p14="http://schemas.microsoft.com/office/powerpoint/2010/main" val="1414470883"/>
              </p:ext>
            </p:extLst>
          </p:nvPr>
        </p:nvGraphicFramePr>
        <p:xfrm>
          <a:off x="3452205" y="5031153"/>
          <a:ext cx="1416050" cy="390525"/>
        </p:xfrm>
        <a:graphic>
          <a:graphicData uri="http://schemas.openxmlformats.org/presentationml/2006/ole">
            <mc:AlternateContent xmlns:mc="http://schemas.openxmlformats.org/markup-compatibility/2006">
              <mc:Choice xmlns:v="urn:schemas-microsoft-com:vml" Requires="v">
                <p:oleObj name="Equation" r:id="rId10" imgW="647640" imgH="177480" progId="Equation.DSMT4">
                  <p:embed/>
                </p:oleObj>
              </mc:Choice>
              <mc:Fallback>
                <p:oleObj name="Equation" r:id="rId10" imgW="647640" imgH="177480" progId="Equation.DSMT4">
                  <p:embed/>
                  <p:pic>
                    <p:nvPicPr>
                      <p:cNvPr id="11" name="Object 10">
                        <a:extLst>
                          <a:ext uri="{FF2B5EF4-FFF2-40B4-BE49-F238E27FC236}">
                            <a16:creationId xmlns:a16="http://schemas.microsoft.com/office/drawing/2014/main" id="{BE0D00E2-065D-4213-B167-3895F4A3BE3B}"/>
                          </a:ext>
                        </a:extLst>
                      </p:cNvPr>
                      <p:cNvPicPr/>
                      <p:nvPr/>
                    </p:nvPicPr>
                    <p:blipFill>
                      <a:blip r:embed="rId11"/>
                      <a:stretch>
                        <a:fillRect/>
                      </a:stretch>
                    </p:blipFill>
                    <p:spPr>
                      <a:xfrm>
                        <a:off x="3452205" y="5031153"/>
                        <a:ext cx="1416050" cy="390525"/>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C2EF7371-BF75-4F4F-9498-A1D131602368}"/>
              </a:ext>
            </a:extLst>
          </p:cNvPr>
          <p:cNvSpPr txBox="1"/>
          <p:nvPr/>
        </p:nvSpPr>
        <p:spPr>
          <a:xfrm>
            <a:off x="5618504" y="4467788"/>
            <a:ext cx="1250063" cy="769441"/>
          </a:xfrm>
          <a:prstGeom prst="rect">
            <a:avLst/>
          </a:prstGeom>
          <a:noFill/>
        </p:spPr>
        <p:txBody>
          <a:bodyPr wrap="square" rtlCol="0">
            <a:spAutoFit/>
          </a:bodyPr>
          <a:lstStyle/>
          <a:p>
            <a:r>
              <a:rPr lang="en-CA" sz="2200" dirty="0">
                <a:solidFill>
                  <a:srgbClr val="FF0000"/>
                </a:solidFill>
              </a:rPr>
              <a:t>Answer: “D”</a:t>
            </a:r>
          </a:p>
        </p:txBody>
      </p:sp>
    </p:spTree>
    <p:custDataLst>
      <p:tags r:id="rId1"/>
    </p:custDataLst>
    <p:extLst>
      <p:ext uri="{BB962C8B-B14F-4D97-AF65-F5344CB8AC3E}">
        <p14:creationId xmlns:p14="http://schemas.microsoft.com/office/powerpoint/2010/main" val="35523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A6D93-EB9A-4BB1-90D4-0FBE720EB5EB}"/>
              </a:ext>
            </a:extLst>
          </p:cNvPr>
          <p:cNvSpPr>
            <a:spLocks noGrp="1"/>
          </p:cNvSpPr>
          <p:nvPr>
            <p:ph idx="1"/>
          </p:nvPr>
        </p:nvSpPr>
        <p:spPr>
          <a:xfrm>
            <a:off x="283221" y="218485"/>
            <a:ext cx="11628255" cy="2275333"/>
          </a:xfrm>
        </p:spPr>
        <p:txBody>
          <a:bodyPr/>
          <a:lstStyle/>
          <a:p>
            <a:pPr marL="0" indent="0">
              <a:buNone/>
            </a:pPr>
            <a:r>
              <a:rPr lang="en-CA" dirty="0"/>
              <a:t>A poll plans to ask a random sample of adults whether they attended a religious service in the past week.  How large a sample would be required to obtain a margin of error 0.01 in a 99% confidence interval for the population proportion who would say that they attended a religious service? </a:t>
            </a:r>
          </a:p>
          <a:p>
            <a:pPr marL="0" indent="0">
              <a:buNone/>
            </a:pPr>
            <a:r>
              <a:rPr lang="en-CA" dirty="0"/>
              <a:t>a) 129		b) 16,588		c) 6,766		d) 258		e) 66,358</a:t>
            </a:r>
          </a:p>
        </p:txBody>
      </p:sp>
      <p:sp>
        <p:nvSpPr>
          <p:cNvPr id="7" name="TextBox 6">
            <a:extLst>
              <a:ext uri="{FF2B5EF4-FFF2-40B4-BE49-F238E27FC236}">
                <a16:creationId xmlns:a16="http://schemas.microsoft.com/office/drawing/2014/main" id="{ADDEFAFB-22EF-4C96-A09B-75327F0217AD}"/>
              </a:ext>
            </a:extLst>
          </p:cNvPr>
          <p:cNvSpPr txBox="1"/>
          <p:nvPr/>
        </p:nvSpPr>
        <p:spPr>
          <a:xfrm>
            <a:off x="418796" y="2517553"/>
            <a:ext cx="8790987" cy="430887"/>
          </a:xfrm>
          <a:prstGeom prst="rect">
            <a:avLst/>
          </a:prstGeom>
          <a:noFill/>
        </p:spPr>
        <p:txBody>
          <a:bodyPr wrap="square" rtlCol="0">
            <a:spAutoFit/>
          </a:bodyPr>
          <a:lstStyle/>
          <a:p>
            <a:r>
              <a:rPr lang="en-CA" sz="2200" dirty="0">
                <a:solidFill>
                  <a:srgbClr val="FF0000"/>
                </a:solidFill>
              </a:rPr>
              <a:t>NOTE: The population proportion is not given. So we will assume that p=0.5</a:t>
            </a:r>
          </a:p>
        </p:txBody>
      </p:sp>
      <p:sp>
        <p:nvSpPr>
          <p:cNvPr id="8" name="TextBox 7">
            <a:extLst>
              <a:ext uri="{FF2B5EF4-FFF2-40B4-BE49-F238E27FC236}">
                <a16:creationId xmlns:a16="http://schemas.microsoft.com/office/drawing/2014/main" id="{5F7EA5C1-6517-426C-88EF-606928AB7262}"/>
              </a:ext>
            </a:extLst>
          </p:cNvPr>
          <p:cNvSpPr txBox="1"/>
          <p:nvPr/>
        </p:nvSpPr>
        <p:spPr>
          <a:xfrm>
            <a:off x="418796" y="2970581"/>
            <a:ext cx="8790987" cy="430887"/>
          </a:xfrm>
          <a:prstGeom prst="rect">
            <a:avLst/>
          </a:prstGeom>
          <a:noFill/>
        </p:spPr>
        <p:txBody>
          <a:bodyPr wrap="square" rtlCol="0">
            <a:spAutoFit/>
          </a:bodyPr>
          <a:lstStyle/>
          <a:p>
            <a:r>
              <a:rPr lang="en-CA" sz="2200" dirty="0">
                <a:solidFill>
                  <a:srgbClr val="FF0000"/>
                </a:solidFill>
              </a:rPr>
              <a:t>The critical z-score for a 99% Conf. Interval is  </a:t>
            </a:r>
            <a:r>
              <a:rPr lang="en-CA" sz="2200" dirty="0" err="1">
                <a:solidFill>
                  <a:srgbClr val="FF0000"/>
                </a:solidFill>
              </a:rPr>
              <a:t>INVNOrm</a:t>
            </a:r>
            <a:r>
              <a:rPr lang="en-CA" sz="2200" dirty="0">
                <a:solidFill>
                  <a:srgbClr val="FF0000"/>
                </a:solidFill>
              </a:rPr>
              <a:t>(0.005) = 2.575829</a:t>
            </a:r>
          </a:p>
        </p:txBody>
      </p:sp>
      <p:graphicFrame>
        <p:nvGraphicFramePr>
          <p:cNvPr id="9" name="Object 8">
            <a:extLst>
              <a:ext uri="{FF2B5EF4-FFF2-40B4-BE49-F238E27FC236}">
                <a16:creationId xmlns:a16="http://schemas.microsoft.com/office/drawing/2014/main" id="{AF0554DB-A227-4A3E-B2AB-3B9F31C1A57D}"/>
              </a:ext>
            </a:extLst>
          </p:cNvPr>
          <p:cNvGraphicFramePr>
            <a:graphicFrameLocks noChangeAspect="1"/>
          </p:cNvGraphicFramePr>
          <p:nvPr>
            <p:extLst>
              <p:ext uri="{D42A27DB-BD31-4B8C-83A1-F6EECF244321}">
                <p14:modId xmlns:p14="http://schemas.microsoft.com/office/powerpoint/2010/main" val="863813300"/>
              </p:ext>
            </p:extLst>
          </p:nvPr>
        </p:nvGraphicFramePr>
        <p:xfrm>
          <a:off x="418796" y="3430533"/>
          <a:ext cx="2271777" cy="834530"/>
        </p:xfrm>
        <a:graphic>
          <a:graphicData uri="http://schemas.openxmlformats.org/presentationml/2006/ole">
            <mc:AlternateContent xmlns:mc="http://schemas.openxmlformats.org/markup-compatibility/2006">
              <mc:Choice xmlns:v="urn:schemas-microsoft-com:vml" Requires="v">
                <p:oleObj name="Equation" r:id="rId4" imgW="1282680" imgH="469800" progId="Equation.DSMT4">
                  <p:embed/>
                </p:oleObj>
              </mc:Choice>
              <mc:Fallback>
                <p:oleObj name="Equation" r:id="rId4" imgW="1282680" imgH="469800" progId="Equation.DSMT4">
                  <p:embed/>
                  <p:pic>
                    <p:nvPicPr>
                      <p:cNvPr id="9" name="Object 8">
                        <a:extLst>
                          <a:ext uri="{FF2B5EF4-FFF2-40B4-BE49-F238E27FC236}">
                            <a16:creationId xmlns:a16="http://schemas.microsoft.com/office/drawing/2014/main" id="{AF0554DB-A227-4A3E-B2AB-3B9F31C1A57D}"/>
                          </a:ext>
                        </a:extLst>
                      </p:cNvPr>
                      <p:cNvPicPr/>
                      <p:nvPr/>
                    </p:nvPicPr>
                    <p:blipFill>
                      <a:blip r:embed="rId5"/>
                      <a:stretch>
                        <a:fillRect/>
                      </a:stretch>
                    </p:blipFill>
                    <p:spPr>
                      <a:xfrm>
                        <a:off x="418796" y="3430533"/>
                        <a:ext cx="2271777" cy="83453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1C63D40-8D0C-4725-9CB9-348ADB5ACE12}"/>
              </a:ext>
            </a:extLst>
          </p:cNvPr>
          <p:cNvGraphicFramePr>
            <a:graphicFrameLocks noChangeAspect="1"/>
          </p:cNvGraphicFramePr>
          <p:nvPr>
            <p:extLst>
              <p:ext uri="{D42A27DB-BD31-4B8C-83A1-F6EECF244321}">
                <p14:modId xmlns:p14="http://schemas.microsoft.com/office/powerpoint/2010/main" val="141315592"/>
              </p:ext>
            </p:extLst>
          </p:nvPr>
        </p:nvGraphicFramePr>
        <p:xfrm>
          <a:off x="167795" y="4301778"/>
          <a:ext cx="2946400" cy="833437"/>
        </p:xfrm>
        <a:graphic>
          <a:graphicData uri="http://schemas.openxmlformats.org/presentationml/2006/ole">
            <mc:AlternateContent xmlns:mc="http://schemas.openxmlformats.org/markup-compatibility/2006">
              <mc:Choice xmlns:v="urn:schemas-microsoft-com:vml" Requires="v">
                <p:oleObj name="Equation" r:id="rId6" imgW="1663560" imgH="469800" progId="Equation.DSMT4">
                  <p:embed/>
                </p:oleObj>
              </mc:Choice>
              <mc:Fallback>
                <p:oleObj name="Equation" r:id="rId6" imgW="1663560" imgH="469800" progId="Equation.DSMT4">
                  <p:embed/>
                  <p:pic>
                    <p:nvPicPr>
                      <p:cNvPr id="10" name="Object 9">
                        <a:extLst>
                          <a:ext uri="{FF2B5EF4-FFF2-40B4-BE49-F238E27FC236}">
                            <a16:creationId xmlns:a16="http://schemas.microsoft.com/office/drawing/2014/main" id="{01C63D40-8D0C-4725-9CB9-348ADB5ACE12}"/>
                          </a:ext>
                        </a:extLst>
                      </p:cNvPr>
                      <p:cNvPicPr/>
                      <p:nvPr/>
                    </p:nvPicPr>
                    <p:blipFill>
                      <a:blip r:embed="rId7"/>
                      <a:stretch>
                        <a:fillRect/>
                      </a:stretch>
                    </p:blipFill>
                    <p:spPr>
                      <a:xfrm>
                        <a:off x="167795" y="4301778"/>
                        <a:ext cx="2946400" cy="83343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6E6F12F-C278-4E40-95B6-4104A402B60B}"/>
              </a:ext>
            </a:extLst>
          </p:cNvPr>
          <p:cNvGraphicFramePr>
            <a:graphicFrameLocks noChangeAspect="1"/>
          </p:cNvGraphicFramePr>
          <p:nvPr>
            <p:extLst>
              <p:ext uri="{D42A27DB-BD31-4B8C-83A1-F6EECF244321}">
                <p14:modId xmlns:p14="http://schemas.microsoft.com/office/powerpoint/2010/main" val="2890154107"/>
              </p:ext>
            </p:extLst>
          </p:nvPr>
        </p:nvGraphicFramePr>
        <p:xfrm>
          <a:off x="167795" y="5209428"/>
          <a:ext cx="2879725" cy="833438"/>
        </p:xfrm>
        <a:graphic>
          <a:graphicData uri="http://schemas.openxmlformats.org/presentationml/2006/ole">
            <mc:AlternateContent xmlns:mc="http://schemas.openxmlformats.org/markup-compatibility/2006">
              <mc:Choice xmlns:v="urn:schemas-microsoft-com:vml" Requires="v">
                <p:oleObj name="Equation" r:id="rId8" imgW="1625400" imgH="469800" progId="Equation.DSMT4">
                  <p:embed/>
                </p:oleObj>
              </mc:Choice>
              <mc:Fallback>
                <p:oleObj name="Equation" r:id="rId8" imgW="1625400" imgH="469800" progId="Equation.DSMT4">
                  <p:embed/>
                  <p:pic>
                    <p:nvPicPr>
                      <p:cNvPr id="12" name="Object 11">
                        <a:extLst>
                          <a:ext uri="{FF2B5EF4-FFF2-40B4-BE49-F238E27FC236}">
                            <a16:creationId xmlns:a16="http://schemas.microsoft.com/office/drawing/2014/main" id="{E6E6F12F-C278-4E40-95B6-4104A402B60B}"/>
                          </a:ext>
                        </a:extLst>
                      </p:cNvPr>
                      <p:cNvPicPr/>
                      <p:nvPr/>
                    </p:nvPicPr>
                    <p:blipFill>
                      <a:blip r:embed="rId9"/>
                      <a:stretch>
                        <a:fillRect/>
                      </a:stretch>
                    </p:blipFill>
                    <p:spPr>
                      <a:xfrm>
                        <a:off x="167795" y="5209428"/>
                        <a:ext cx="2879725" cy="83343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5256EFE-2066-4FB9-A68C-1A68B1BE118A}"/>
              </a:ext>
            </a:extLst>
          </p:cNvPr>
          <p:cNvGraphicFramePr>
            <a:graphicFrameLocks noChangeAspect="1"/>
          </p:cNvGraphicFramePr>
          <p:nvPr>
            <p:extLst>
              <p:ext uri="{D42A27DB-BD31-4B8C-83A1-F6EECF244321}">
                <p14:modId xmlns:p14="http://schemas.microsoft.com/office/powerpoint/2010/main" val="3600049520"/>
              </p:ext>
            </p:extLst>
          </p:nvPr>
        </p:nvGraphicFramePr>
        <p:xfrm>
          <a:off x="1142646" y="6172640"/>
          <a:ext cx="2362296" cy="430887"/>
        </p:xfrm>
        <a:graphic>
          <a:graphicData uri="http://schemas.openxmlformats.org/presentationml/2006/ole">
            <mc:AlternateContent xmlns:mc="http://schemas.openxmlformats.org/markup-compatibility/2006">
              <mc:Choice xmlns:v="urn:schemas-microsoft-com:vml" Requires="v">
                <p:oleObj name="Equation" r:id="rId10" imgW="977760" imgH="177480" progId="Equation.DSMT4">
                  <p:embed/>
                </p:oleObj>
              </mc:Choice>
              <mc:Fallback>
                <p:oleObj name="Equation" r:id="rId10" imgW="977760" imgH="177480" progId="Equation.DSMT4">
                  <p:embed/>
                  <p:pic>
                    <p:nvPicPr>
                      <p:cNvPr id="13" name="Object 12">
                        <a:extLst>
                          <a:ext uri="{FF2B5EF4-FFF2-40B4-BE49-F238E27FC236}">
                            <a16:creationId xmlns:a16="http://schemas.microsoft.com/office/drawing/2014/main" id="{25256EFE-2066-4FB9-A68C-1A68B1BE118A}"/>
                          </a:ext>
                        </a:extLst>
                      </p:cNvPr>
                      <p:cNvPicPr/>
                      <p:nvPr/>
                    </p:nvPicPr>
                    <p:blipFill>
                      <a:blip r:embed="rId11"/>
                      <a:stretch>
                        <a:fillRect/>
                      </a:stretch>
                    </p:blipFill>
                    <p:spPr>
                      <a:xfrm>
                        <a:off x="1142646" y="6172640"/>
                        <a:ext cx="2362296" cy="43088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BB42E7A3-150A-4484-9457-7780FBF369AD}"/>
              </a:ext>
            </a:extLst>
          </p:cNvPr>
          <p:cNvSpPr txBox="1"/>
          <p:nvPr/>
        </p:nvSpPr>
        <p:spPr>
          <a:xfrm>
            <a:off x="3785849" y="6132998"/>
            <a:ext cx="3328660" cy="430887"/>
          </a:xfrm>
          <a:prstGeom prst="rect">
            <a:avLst/>
          </a:prstGeom>
          <a:noFill/>
        </p:spPr>
        <p:txBody>
          <a:bodyPr wrap="square" rtlCol="0">
            <a:spAutoFit/>
          </a:bodyPr>
          <a:lstStyle/>
          <a:p>
            <a:r>
              <a:rPr lang="en-CA" sz="2200" dirty="0">
                <a:solidFill>
                  <a:srgbClr val="FF0000"/>
                </a:solidFill>
              </a:rPr>
              <a:t>Answer: B</a:t>
            </a:r>
          </a:p>
        </p:txBody>
      </p:sp>
    </p:spTree>
    <p:custDataLst>
      <p:tags r:id="rId1"/>
    </p:custDataLst>
    <p:extLst>
      <p:ext uri="{BB962C8B-B14F-4D97-AF65-F5344CB8AC3E}">
        <p14:creationId xmlns:p14="http://schemas.microsoft.com/office/powerpoint/2010/main" val="370105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BF21C3C7-055F-4DC9-8F1E-71B458432D98"/>
  <p:tag name="ISPRING_CMI5_LAUNCH_METHOD" val="any window"/>
  <p:tag name="ISPRING_SCORM_RATE_SLIDES" val="1"/>
  <p:tag name="ISPRINGCLOUDFOLDERID" val="1"/>
  <p:tag name="ISPRINGONLINEFOLDERID" val="1"/>
  <p:tag name="ISPRING_SCORM_PASSING_SCORE" val="100.000000"/>
  <p:tag name="ISPRING_CURRENT_PLAYER_ID" val="universal-no-video"/>
  <p:tag name="ISPRING_FIRST_PUBLISH" val="1"/>
  <p:tag name="ISPRING_RESOURCE_PATHS_HASH_PRESENTER" val="b36156aa9ded625d41c8bb81c584c6d1ba22dd"/>
  <p:tag name="ISPRING_ULTRA_SCORM_COURCE_TITLE" val="AP Stats Ch10 Confidence Interval Review"/>
  <p:tag name="ISPRING_SCORM_ENDPOINT" val="&lt;endpoint&gt;&lt;enable&gt;0&lt;/enable&gt;&lt;lrs&gt;http://&lt;/lrs&gt;&lt;auth&gt;0&lt;/auth&gt;&lt;login&gt;&lt;/login&gt;&lt;password&gt;&lt;/password&gt;&lt;key&gt;&lt;/key&gt;&lt;name&gt;&lt;/name&gt;&lt;email&gt;&lt;/email&gt;&lt;/endpoint&gt;&#10;"/>
  <p:tag name="ISPRING_OUTPUT_FOLDER" val="[[&quot;\uFFFD\uFFFDQj{D1961B4B-4104-4DBD-91AB-5334FB564497}&quot;,&quot;C:\\Users\\e15108\\OneDrive - SD41\\Statistics\\Online Stats Notes\\BCMathca\\AP Stat&quot;],[&quot;\uFFFDʾ\&quot;{58857F64-F778-46F3-A3E4-9740F72F057B}&quot;,&quot;C:\\Users\\Danny\\OneDrive - SD41\\Website\\Statisti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SCORM_RATE_QUIZZES" val="0"/>
  <p:tag name="ISPRING_PRESENTATION_TITLE" val="AP Stats Ch10 Confidence Interval Review"/>
</p:tagLst>
</file>

<file path=ppt/tags/tag10.xml><?xml version="1.0" encoding="utf-8"?>
<p:tagLst xmlns:a="http://schemas.openxmlformats.org/drawingml/2006/main" xmlns:r="http://schemas.openxmlformats.org/officeDocument/2006/relationships" xmlns:p="http://schemas.openxmlformats.org/presentationml/2006/main">
  <p:tag name="GENSWF_SLIDE_UID" val="{11A86C46-F123-45CF-A111-962C940A4E7D}:260"/>
</p:tagLst>
</file>

<file path=ppt/tags/tag11.xml><?xml version="1.0" encoding="utf-8"?>
<p:tagLst xmlns:a="http://schemas.openxmlformats.org/drawingml/2006/main" xmlns:r="http://schemas.openxmlformats.org/officeDocument/2006/relationships" xmlns:p="http://schemas.openxmlformats.org/presentationml/2006/main">
  <p:tag name="GENSWF_SLIDE_UID" val="{EED897C2-DC8E-4CBB-929F-EAF86684C2B6}:281"/>
</p:tagLst>
</file>

<file path=ppt/tags/tag12.xml><?xml version="1.0" encoding="utf-8"?>
<p:tagLst xmlns:a="http://schemas.openxmlformats.org/drawingml/2006/main" xmlns:r="http://schemas.openxmlformats.org/officeDocument/2006/relationships" xmlns:p="http://schemas.openxmlformats.org/presentationml/2006/main">
  <p:tag name="GENSWF_SLIDE_UID" val="{3C48B07B-05A6-466B-8DF0-7F8B32386E94}:261"/>
</p:tagLst>
</file>

<file path=ppt/tags/tag13.xml><?xml version="1.0" encoding="utf-8"?>
<p:tagLst xmlns:a="http://schemas.openxmlformats.org/drawingml/2006/main" xmlns:r="http://schemas.openxmlformats.org/officeDocument/2006/relationships" xmlns:p="http://schemas.openxmlformats.org/presentationml/2006/main">
  <p:tag name="GENSWF_SLIDE_UID" val="{63C832BE-3616-4420-8BE2-8ECB607E80CB}:263"/>
</p:tagLst>
</file>

<file path=ppt/tags/tag14.xml><?xml version="1.0" encoding="utf-8"?>
<p:tagLst xmlns:a="http://schemas.openxmlformats.org/drawingml/2006/main" xmlns:r="http://schemas.openxmlformats.org/officeDocument/2006/relationships" xmlns:p="http://schemas.openxmlformats.org/presentationml/2006/main">
  <p:tag name="GENSWF_SLIDE_UID" val="{BA607AF2-4C60-4B3B-A101-8CE5C2917BE7}:273"/>
</p:tagLst>
</file>

<file path=ppt/tags/tag15.xml><?xml version="1.0" encoding="utf-8"?>
<p:tagLst xmlns:a="http://schemas.openxmlformats.org/drawingml/2006/main" xmlns:r="http://schemas.openxmlformats.org/officeDocument/2006/relationships" xmlns:p="http://schemas.openxmlformats.org/presentationml/2006/main">
  <p:tag name="GENSWF_SLIDE_UID" val="{AC938A15-438A-497A-B18B-BA397FDD5A51}:282"/>
</p:tagLst>
</file>

<file path=ppt/tags/tag16.xml><?xml version="1.0" encoding="utf-8"?>
<p:tagLst xmlns:a="http://schemas.openxmlformats.org/drawingml/2006/main" xmlns:r="http://schemas.openxmlformats.org/officeDocument/2006/relationships" xmlns:p="http://schemas.openxmlformats.org/presentationml/2006/main">
  <p:tag name="GENSWF_SLIDE_UID" val="{1AE47320-0343-480E-B7A6-F12E8D099833}:283"/>
</p:tagLst>
</file>

<file path=ppt/tags/tag17.xml><?xml version="1.0" encoding="utf-8"?>
<p:tagLst xmlns:a="http://schemas.openxmlformats.org/drawingml/2006/main" xmlns:r="http://schemas.openxmlformats.org/officeDocument/2006/relationships" xmlns:p="http://schemas.openxmlformats.org/presentationml/2006/main">
  <p:tag name="GENSWF_SLIDE_UID" val="{B10C5B88-BDB2-4943-8D0B-5D383015FC36}:259"/>
</p:tagLst>
</file>

<file path=ppt/tags/tag18.xml><?xml version="1.0" encoding="utf-8"?>
<p:tagLst xmlns:a="http://schemas.openxmlformats.org/drawingml/2006/main" xmlns:r="http://schemas.openxmlformats.org/officeDocument/2006/relationships" xmlns:p="http://schemas.openxmlformats.org/presentationml/2006/main">
  <p:tag name="GENSWF_SLIDE_UID" val="{CBA6E679-7AC2-454D-ABE7-65D5859D2464}:258"/>
</p:tagLst>
</file>

<file path=ppt/tags/tag19.xml><?xml version="1.0" encoding="utf-8"?>
<p:tagLst xmlns:a="http://schemas.openxmlformats.org/drawingml/2006/main" xmlns:r="http://schemas.openxmlformats.org/officeDocument/2006/relationships" xmlns:p="http://schemas.openxmlformats.org/presentationml/2006/main">
  <p:tag name="GENSWF_SLIDE_UID" val="{FC74A08F-DBFA-42B6-99B6-99800C159248}:277"/>
</p:tagLst>
</file>

<file path=ppt/tags/tag2.xml><?xml version="1.0" encoding="utf-8"?>
<p:tagLst xmlns:a="http://schemas.openxmlformats.org/drawingml/2006/main" xmlns:r="http://schemas.openxmlformats.org/officeDocument/2006/relationships" xmlns:p="http://schemas.openxmlformats.org/presentationml/2006/main">
  <p:tag name="GENSWF_SLIDE_UID" val="{C0370603-755F-4175-8BC5-489C680074CD}: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B33ED4BE-CA25-41D1-9F3C-B9984955CF5C}:267"/>
</p:tagLst>
</file>

<file path=ppt/tags/tag21.xml><?xml version="1.0" encoding="utf-8"?>
<p:tagLst xmlns:a="http://schemas.openxmlformats.org/drawingml/2006/main" xmlns:r="http://schemas.openxmlformats.org/officeDocument/2006/relationships" xmlns:p="http://schemas.openxmlformats.org/presentationml/2006/main">
  <p:tag name="GENSWF_SLIDE_UID" val="{D836C18B-0165-4915-84F8-EF8CCBC1216A}:266"/>
</p:tagLst>
</file>

<file path=ppt/tags/tag22.xml><?xml version="1.0" encoding="utf-8"?>
<p:tagLst xmlns:a="http://schemas.openxmlformats.org/drawingml/2006/main" xmlns:r="http://schemas.openxmlformats.org/officeDocument/2006/relationships" xmlns:p="http://schemas.openxmlformats.org/presentationml/2006/main">
  <p:tag name="GENSWF_SLIDE_UID" val="{4B94D4D1-343C-40F4-85D6-1D1B40AFB5CA}:284"/>
</p:tagLst>
</file>

<file path=ppt/tags/tag23.xml><?xml version="1.0" encoding="utf-8"?>
<p:tagLst xmlns:a="http://schemas.openxmlformats.org/drawingml/2006/main" xmlns:r="http://schemas.openxmlformats.org/officeDocument/2006/relationships" xmlns:p="http://schemas.openxmlformats.org/presentationml/2006/main">
  <p:tag name="GENSWF_SLIDE_UID" val="{A58ACBE5-7E4D-4984-BB54-F425C4FE13F1}:285"/>
</p:tagLst>
</file>

<file path=ppt/tags/tag24.xml><?xml version="1.0" encoding="utf-8"?>
<p:tagLst xmlns:a="http://schemas.openxmlformats.org/drawingml/2006/main" xmlns:r="http://schemas.openxmlformats.org/officeDocument/2006/relationships" xmlns:p="http://schemas.openxmlformats.org/presentationml/2006/main">
  <p:tag name="GENSWF_SLIDE_UID" val="{20ABEC87-2F2B-4E9D-872D-F95E0C56057D}:272"/>
</p:tagLst>
</file>

<file path=ppt/tags/tag25.xml><?xml version="1.0" encoding="utf-8"?>
<p:tagLst xmlns:a="http://schemas.openxmlformats.org/drawingml/2006/main" xmlns:r="http://schemas.openxmlformats.org/officeDocument/2006/relationships" xmlns:p="http://schemas.openxmlformats.org/presentationml/2006/main">
  <p:tag name="GENSWF_SLIDE_UID" val="{6AA31AF0-91A5-4B24-882C-3AB6C52D83F5}:286"/>
</p:tagLst>
</file>

<file path=ppt/tags/tag26.xml><?xml version="1.0" encoding="utf-8"?>
<p:tagLst xmlns:a="http://schemas.openxmlformats.org/drawingml/2006/main" xmlns:r="http://schemas.openxmlformats.org/officeDocument/2006/relationships" xmlns:p="http://schemas.openxmlformats.org/presentationml/2006/main">
  <p:tag name="GENSWF_SLIDE_UID" val="{14ACF055-2440-4312-A814-B5D6F9673C0C}:287"/>
</p:tagLst>
</file>

<file path=ppt/tags/tag27.xml><?xml version="1.0" encoding="utf-8"?>
<p:tagLst xmlns:a="http://schemas.openxmlformats.org/drawingml/2006/main" xmlns:r="http://schemas.openxmlformats.org/officeDocument/2006/relationships" xmlns:p="http://schemas.openxmlformats.org/presentationml/2006/main">
  <p:tag name="GENSWF_SLIDE_UID" val="{01C4B873-6D2B-47A4-BC52-D21D3D6202B4}:270"/>
</p:tagLst>
</file>

<file path=ppt/tags/tag28.xml><?xml version="1.0" encoding="utf-8"?>
<p:tagLst xmlns:a="http://schemas.openxmlformats.org/drawingml/2006/main" xmlns:r="http://schemas.openxmlformats.org/officeDocument/2006/relationships" xmlns:p="http://schemas.openxmlformats.org/presentationml/2006/main">
  <p:tag name="GENSWF_SLIDE_UID" val="{73273986-B6F5-4FFC-B30C-9BAE441C7FF1}:271"/>
</p:tagLst>
</file>

<file path=ppt/tags/tag29.xml><?xml version="1.0" encoding="utf-8"?>
<p:tagLst xmlns:a="http://schemas.openxmlformats.org/drawingml/2006/main" xmlns:r="http://schemas.openxmlformats.org/officeDocument/2006/relationships" xmlns:p="http://schemas.openxmlformats.org/presentationml/2006/main">
  <p:tag name="GENSWF_SLIDE_UID" val="{19CEA689-5949-4FCF-9BCE-0F50F64C7A1D}:275"/>
</p:tagLst>
</file>

<file path=ppt/tags/tag3.xml><?xml version="1.0" encoding="utf-8"?>
<p:tagLst xmlns:a="http://schemas.openxmlformats.org/drawingml/2006/main" xmlns:r="http://schemas.openxmlformats.org/officeDocument/2006/relationships" xmlns:p="http://schemas.openxmlformats.org/presentationml/2006/main">
  <p:tag name="GENSWF_SLIDE_UID" val="{E4258300-3E0D-4392-B7F8-FBA708648490}:279"/>
</p:tagLst>
</file>

<file path=ppt/tags/tag30.xml><?xml version="1.0" encoding="utf-8"?>
<p:tagLst xmlns:a="http://schemas.openxmlformats.org/drawingml/2006/main" xmlns:r="http://schemas.openxmlformats.org/officeDocument/2006/relationships" xmlns:p="http://schemas.openxmlformats.org/presentationml/2006/main">
  <p:tag name="GENSWF_SLIDE_UID" val="{C74847AB-0FFB-4C38-8F22-0355B3399D72}:274"/>
</p:tagLst>
</file>

<file path=ppt/tags/tag4.xml><?xml version="1.0" encoding="utf-8"?>
<p:tagLst xmlns:a="http://schemas.openxmlformats.org/drawingml/2006/main" xmlns:r="http://schemas.openxmlformats.org/officeDocument/2006/relationships" xmlns:p="http://schemas.openxmlformats.org/presentationml/2006/main">
  <p:tag name="GENSWF_SLIDE_UID" val="{82C611EC-B526-49BD-84F5-D13F1937F8A0}:257"/>
</p:tagLst>
</file>

<file path=ppt/tags/tag5.xml><?xml version="1.0" encoding="utf-8"?>
<p:tagLst xmlns:a="http://schemas.openxmlformats.org/drawingml/2006/main" xmlns:r="http://schemas.openxmlformats.org/officeDocument/2006/relationships" xmlns:p="http://schemas.openxmlformats.org/presentationml/2006/main">
  <p:tag name="GENSWF_SLIDE_UID" val="{09208A29-6D22-4EE9-B7D5-B0E654B6BFC2}:276"/>
</p:tagLst>
</file>

<file path=ppt/tags/tag6.xml><?xml version="1.0" encoding="utf-8"?>
<p:tagLst xmlns:a="http://schemas.openxmlformats.org/drawingml/2006/main" xmlns:r="http://schemas.openxmlformats.org/officeDocument/2006/relationships" xmlns:p="http://schemas.openxmlformats.org/presentationml/2006/main">
  <p:tag name="GENSWF_SLIDE_UID" val="{AFF09D11-1C42-4072-9D10-9995D6AE4943}:278"/>
</p:tagLst>
</file>

<file path=ppt/tags/tag7.xml><?xml version="1.0" encoding="utf-8"?>
<p:tagLst xmlns:a="http://schemas.openxmlformats.org/drawingml/2006/main" xmlns:r="http://schemas.openxmlformats.org/officeDocument/2006/relationships" xmlns:p="http://schemas.openxmlformats.org/presentationml/2006/main">
  <p:tag name="GENSWF_SLIDE_UID" val="{8712484E-0C9A-47D3-8A2C-7F44D9891236}:280"/>
</p:tagLst>
</file>

<file path=ppt/tags/tag8.xml><?xml version="1.0" encoding="utf-8"?>
<p:tagLst xmlns:a="http://schemas.openxmlformats.org/drawingml/2006/main" xmlns:r="http://schemas.openxmlformats.org/officeDocument/2006/relationships" xmlns:p="http://schemas.openxmlformats.org/presentationml/2006/main">
  <p:tag name="GENSWF_SLIDE_UID" val="{79D0E8CF-D4D4-4EE3-B99F-3DB2D1409B2E}:264"/>
</p:tagLst>
</file>

<file path=ppt/tags/tag9.xml><?xml version="1.0" encoding="utf-8"?>
<p:tagLst xmlns:a="http://schemas.openxmlformats.org/drawingml/2006/main" xmlns:r="http://schemas.openxmlformats.org/officeDocument/2006/relationships" xmlns:p="http://schemas.openxmlformats.org/presentationml/2006/main">
  <p:tag name="GENSWF_SLIDE_UID" val="{146B9375-03B0-4A82-9237-545A68D2BEB4}: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3" ma:contentTypeDescription="Create a new document." ma:contentTypeScope="" ma:versionID="b352b510eaafdbbeb607afed4af0e0ba">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70085529c7dde350ea449ac49d72dc20"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378C48-EB3A-4E71-8198-5172ADBB0259}">
  <ds:schemaRefs>
    <ds:schemaRef ds:uri="http://schemas.microsoft.com/sharepoint/v3/contenttype/forms"/>
  </ds:schemaRefs>
</ds:datastoreItem>
</file>

<file path=customXml/itemProps2.xml><?xml version="1.0" encoding="utf-8"?>
<ds:datastoreItem xmlns:ds="http://schemas.openxmlformats.org/officeDocument/2006/customXml" ds:itemID="{9AFDAD9D-9A0A-4B8B-9398-8262445C8310}">
  <ds:schemaRefs>
    <ds:schemaRef ds:uri="http://schemas.microsoft.com/office/2006/metadata/properties"/>
    <ds:schemaRef ds:uri="http://schemas.microsoft.com/office/infopath/2007/PartnerControls"/>
    <ds:schemaRef ds:uri="d00fb86e-a52e-4f2f-9300-62c8872f8705"/>
  </ds:schemaRefs>
</ds:datastoreItem>
</file>

<file path=customXml/itemProps3.xml><?xml version="1.0" encoding="utf-8"?>
<ds:datastoreItem xmlns:ds="http://schemas.openxmlformats.org/officeDocument/2006/customXml" ds:itemID="{E9801EFB-0DF4-4E55-9EB2-7D6BB731D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777</TotalTime>
  <Words>3014</Words>
  <Application>Microsoft Office PowerPoint</Application>
  <PresentationFormat>Widescreen</PresentationFormat>
  <Paragraphs>184</Paragraphs>
  <Slides>29</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Calibri Light</vt:lpstr>
      <vt:lpstr>Office Theme</vt:lpstr>
      <vt:lpstr>Equation</vt:lpstr>
      <vt:lpstr>Ch10 Confidence Interval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Ch10 Confidence Interval Review</dc:title>
  <dc:creator>Danny Young</dc:creator>
  <cp:lastModifiedBy>Danny Young</cp:lastModifiedBy>
  <cp:revision>11</cp:revision>
  <dcterms:created xsi:type="dcterms:W3CDTF">2020-02-13T02:19:59Z</dcterms:created>
  <dcterms:modified xsi:type="dcterms:W3CDTF">2025-01-27T21:01:23Z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